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83" r:id="rId2"/>
    <p:sldId id="290" r:id="rId3"/>
    <p:sldId id="287" r:id="rId4"/>
    <p:sldId id="383" r:id="rId5"/>
    <p:sldId id="314" r:id="rId6"/>
    <p:sldId id="430" r:id="rId7"/>
    <p:sldId id="390" r:id="rId8"/>
    <p:sldId id="391" r:id="rId9"/>
    <p:sldId id="392" r:id="rId10"/>
    <p:sldId id="393" r:id="rId11"/>
    <p:sldId id="394" r:id="rId12"/>
    <p:sldId id="395" r:id="rId13"/>
    <p:sldId id="396" r:id="rId14"/>
    <p:sldId id="364" r:id="rId15"/>
    <p:sldId id="397" r:id="rId16"/>
    <p:sldId id="406" r:id="rId17"/>
    <p:sldId id="405" r:id="rId18"/>
    <p:sldId id="404" r:id="rId19"/>
    <p:sldId id="403" r:id="rId20"/>
    <p:sldId id="407" r:id="rId21"/>
    <p:sldId id="408" r:id="rId22"/>
    <p:sldId id="409" r:id="rId23"/>
    <p:sldId id="402" r:id="rId24"/>
    <p:sldId id="410" r:id="rId25"/>
    <p:sldId id="412" r:id="rId26"/>
    <p:sldId id="411" r:id="rId27"/>
    <p:sldId id="401" r:id="rId28"/>
    <p:sldId id="431" r:id="rId29"/>
    <p:sldId id="400" r:id="rId30"/>
    <p:sldId id="413" r:id="rId31"/>
    <p:sldId id="414" r:id="rId32"/>
    <p:sldId id="415" r:id="rId33"/>
    <p:sldId id="416" r:id="rId34"/>
    <p:sldId id="417" r:id="rId35"/>
    <p:sldId id="418" r:id="rId36"/>
    <p:sldId id="419" r:id="rId37"/>
    <p:sldId id="420" r:id="rId38"/>
    <p:sldId id="432" r:id="rId39"/>
    <p:sldId id="425" r:id="rId40"/>
    <p:sldId id="426" r:id="rId41"/>
    <p:sldId id="427" r:id="rId42"/>
    <p:sldId id="428" r:id="rId43"/>
    <p:sldId id="429" r:id="rId44"/>
    <p:sldId id="421" r:id="rId45"/>
    <p:sldId id="435" r:id="rId46"/>
    <p:sldId id="436" r:id="rId47"/>
    <p:sldId id="437" r:id="rId48"/>
    <p:sldId id="440" r:id="rId49"/>
    <p:sldId id="441" r:id="rId50"/>
    <p:sldId id="442" r:id="rId51"/>
    <p:sldId id="443" r:id="rId52"/>
    <p:sldId id="433" r:id="rId53"/>
    <p:sldId id="399" r:id="rId54"/>
    <p:sldId id="422" r:id="rId55"/>
    <p:sldId id="423" r:id="rId56"/>
    <p:sldId id="424" r:id="rId57"/>
    <p:sldId id="39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ISHIYAMA-LEVY" initials="BI" lastIdx="1" clrIdx="0">
    <p:extLst>
      <p:ext uri="{19B8F6BF-5375-455C-9EA6-DF929625EA0E}">
        <p15:presenceInfo xmlns:p15="http://schemas.microsoft.com/office/powerpoint/2012/main" userId="684c472e8f07bd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5799" autoAdjust="0"/>
  </p:normalViewPr>
  <p:slideViewPr>
    <p:cSldViewPr snapToGrid="0" snapToObjects="1">
      <p:cViewPr varScale="1">
        <p:scale>
          <a:sx n="86" d="100"/>
          <a:sy n="86" d="100"/>
        </p:scale>
        <p:origin x="10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10/13/2016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172867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99924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95236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181274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1042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58599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61209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3442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5275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4929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415922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9171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62276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22557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4232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736572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82973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25623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33020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4485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6495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2639653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0464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42555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17448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19376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3030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45157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33530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80080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633125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36004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5526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03592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850057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38916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37184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887731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74626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523450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816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5560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960374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033092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198125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31926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244553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40720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454513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10/13/2016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03141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75003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91831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35673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3828630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8" r:id="rId11"/>
    <p:sldLayoutId id="2147483679"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en@xamariners.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go.microsoft.com/fwlink/?linkid=523751&amp;clcid=0x40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hyperlink" Target="https://deploy.azure.com/?repository=https://github.com/Microsoft/XamarinAzure_ShoppingDemoApp#/form/setup"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azure.microsoft.com/en-us/documentation/articles" TargetMode="External"/><Relationship Id="rId5" Type="http://schemas.openxmlformats.org/officeDocument/2006/relationships/hyperlink" Target="https://github.com/Microsoft/XamarinAzure_ShoppingDemoApp#/form/setup" TargetMode="External"/><Relationship Id="rId4" Type="http://schemas.openxmlformats.org/officeDocument/2006/relationships/hyperlink" Target="https://deploy.azure.com/?repository" TargetMode="Externa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hyperlink" Target="https://github.com/Microsoft/XamarinAzure_ShoppingDemoApp/blob/master/Xamarin.Azure.Backend.sln"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github.com/Microsoft/XamarinAzure_ShoppingDemoApp/tree/master/Xamarin.Azure.Backend.Deployment"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hyperlink" Target="https://apps.twitter.com/" TargetMode="External"/><Relationship Id="rId5" Type="http://schemas.openxmlformats.org/officeDocument/2006/relationships/hyperlink" Target="https://portal.azure.com/"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portal.azure.com/"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hyperlink" Target="https://portal.azure.com/" TargetMode="External"/><Relationship Id="rId4" Type="http://schemas.openxmlformats.org/officeDocument/2006/relationships/image" Target="../media/image8.png"/><Relationship Id="rId9" Type="http://schemas.openxmlformats.org/officeDocument/2006/relationships/hyperlink" Target="https://developers.facebook.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hyperlink" Target="https://portal.azure.com/"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nuget.org/packages/Microsoft.Azure.Mobile.Client.SQLiteStore/" TargetMode="External"/><Relationship Id="rId5" Type="http://schemas.openxmlformats.org/officeDocument/2006/relationships/hyperlink" Target="https://github.com/Microsoft/XamarinAzure_ShoppingDemoApp/blob/master/Xamarin.Azure.Backend.sln" TargetMode="Externa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hyperlink" Target="https://azure.microsoft.com/en-us/services/storage/queues/" TargetMode="External"/><Relationship Id="rId3" Type="http://schemas.openxmlformats.org/officeDocument/2006/relationships/image" Target="../media/image55.png"/><Relationship Id="rId7" Type="http://schemas.openxmlformats.org/officeDocument/2006/relationships/hyperlink" Target="https://azure.microsoft.com/en-us/services/storage/tables/"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hyperlink" Target="https://azure.microsoft.com/en-us/services/storage/files/" TargetMode="External"/><Relationship Id="rId5" Type="http://schemas.openxmlformats.org/officeDocument/2006/relationships/hyperlink" Target="https://azure.microsoft.com/en-us/services/storage/blobs/" TargetMode="External"/><Relationship Id="rId4" Type="http://schemas.openxmlformats.org/officeDocument/2006/relationships/hyperlink" Target="https://azure.microsoft.com/en-us/documentation/articles/storage-introduction/" TargetMode="External"/><Relationship Id="rId9" Type="http://schemas.openxmlformats.org/officeDocument/2006/relationships/hyperlink" Target="https://azure.microsoft.com/en-us/services/storage/premium-storag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hyperlink" Target="https://azure.microsoft.com/en-us/documentation/articles/resource-manager-deployment-model/" TargetMode="External"/><Relationship Id="rId5" Type="http://schemas.openxmlformats.org/officeDocument/2006/relationships/hyperlink" Target="https://azure.microsoft.com/en-us/documentation/articles/storage-create-storage-account/#storage-account-endpoints" TargetMode="External"/><Relationship Id="rId4" Type="http://schemas.openxmlformats.org/officeDocument/2006/relationships/hyperlink" Target="https://portal.azure.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hyperlink" Target="https://github.com/Microsoft/XamarinAzure_ShoppingDemoApp/blob/master/Xamarin.Azure.Backend/Controllers/SaleItemStorageController.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hyperlink" Target="https://www.microsoft.com/cognitive-services/en-us/emotion-api" TargetMode="Externa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hyperlink" Target="https://www.microsoft.com/cognitive-services/en-us/sign-up" TargetMode="Externa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8" Type="http://schemas.openxmlformats.org/officeDocument/2006/relationships/hyperlink" Target="https://azure.microsoft.com/en-us/documentation/articles/xamarin-notification-hubs-ios-push-notification-apns-get-started/#create-a-provisioning-profile-for-the-app" TargetMode="External"/><Relationship Id="rId3" Type="http://schemas.openxmlformats.org/officeDocument/2006/relationships/image" Target="../media/image3.png"/><Relationship Id="rId7" Type="http://schemas.openxmlformats.org/officeDocument/2006/relationships/hyperlink" Target="https://azure.microsoft.com/en-us/documentation/articles/xamarin-notification-hubs-ios-push-notification-apns-get-started/#register-your-app-for-push-notifications"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azure.microsoft.com/en-us/documentation/articles/xamarin-notification-hubs-ios-push-notification-apns-get-started/#generate-the-certificate-signing-request-file" TargetMode="External"/><Relationship Id="rId5" Type="http://schemas.openxmlformats.org/officeDocument/2006/relationships/image" Target="../media/image4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hyperlink" Target="https://azure.microsoft.com/en-us/documentation/articles/xamarin-notification-hubs-push-notifications-android-gcm/#enable-google-cloud-messaging" TargetMode="External"/><Relationship Id="rId5" Type="http://schemas.openxmlformats.org/officeDocument/2006/relationships/image" Target="../media/image43.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hyperlink" Target="https://azure.microsoft.com/en-us/documentation/articles/notification-hubs-windows-store-dotnet-get-started-wns-push-notification/#register-your-app-for-the-windows-store" TargetMode="External"/><Relationship Id="rId5" Type="http://schemas.openxmlformats.org/officeDocument/2006/relationships/image" Target="../media/image44.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github.com/Microsoft/"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71104" y="5294870"/>
            <a:ext cx="7835404" cy="1260500"/>
          </a:xfrm>
        </p:spPr>
        <p:txBody>
          <a:bodyPr/>
          <a:lstStyle/>
          <a:p>
            <a:r>
              <a:rPr lang="en-US" dirty="0"/>
              <a:t>Ben Ishiyama-Levy</a:t>
            </a:r>
          </a:p>
          <a:p>
            <a:r>
              <a:rPr lang="en-US" dirty="0" err="1"/>
              <a:t>Xamarin</a:t>
            </a:r>
            <a:r>
              <a:rPr lang="en-US" dirty="0"/>
              <a:t> Evangelist</a:t>
            </a:r>
          </a:p>
          <a:p>
            <a:r>
              <a:rPr lang="en-US" dirty="0">
                <a:hlinkClick r:id="rId3"/>
              </a:rPr>
              <a:t>ben@xamariners.com</a:t>
            </a:r>
            <a:endParaRPr lang="en-US" dirty="0"/>
          </a:p>
          <a:p>
            <a:r>
              <a:rPr lang="en-US" dirty="0"/>
              <a:t>http://www.meetup.com/SingaporeMobileDev/</a:t>
            </a:r>
          </a:p>
        </p:txBody>
      </p:sp>
      <p:sp>
        <p:nvSpPr>
          <p:cNvPr id="3" name="Title 2"/>
          <p:cNvSpPr>
            <a:spLocks noGrp="1"/>
          </p:cNvSpPr>
          <p:nvPr>
            <p:ph type="title"/>
          </p:nvPr>
        </p:nvSpPr>
        <p:spPr>
          <a:xfrm>
            <a:off x="2054268" y="2075840"/>
            <a:ext cx="8455069" cy="1801436"/>
          </a:xfrm>
        </p:spPr>
        <p:txBody>
          <a:bodyPr/>
          <a:lstStyle/>
          <a:p>
            <a:pPr algn="ctr"/>
            <a:r>
              <a:rPr lang="en-US" dirty="0"/>
              <a:t>Xamarin + Microsoft Azure</a:t>
            </a:r>
            <a:br>
              <a:rPr lang="en-US" dirty="0"/>
            </a:br>
            <a:r>
              <a:rPr lang="en-US" dirty="0"/>
              <a:t>Hands On</a:t>
            </a:r>
          </a:p>
        </p:txBody>
      </p:sp>
      <p:sp>
        <p:nvSpPr>
          <p:cNvPr id="5" name="Text Placeholder 4"/>
          <p:cNvSpPr>
            <a:spLocks noGrp="1"/>
          </p:cNvSpPr>
          <p:nvPr>
            <p:ph type="body" sz="quarter" idx="13"/>
          </p:nvPr>
        </p:nvSpPr>
        <p:spPr/>
        <p:txBody>
          <a:bodyPr/>
          <a:lstStyle/>
          <a:p>
            <a:r>
              <a:rPr lang="en-US" dirty="0"/>
              <a:t>99/4A</a:t>
            </a:r>
          </a:p>
        </p:txBody>
      </p:sp>
      <p:pic>
        <p:nvPicPr>
          <p:cNvPr id="6" name="Picture 5"/>
          <p:cNvPicPr>
            <a:picLocks noChangeAspect="1"/>
          </p:cNvPicPr>
          <p:nvPr/>
        </p:nvPicPr>
        <p:blipFill>
          <a:blip r:embed="rId4"/>
          <a:stretch>
            <a:fillRect/>
          </a:stretch>
        </p:blipFill>
        <p:spPr>
          <a:xfrm>
            <a:off x="8106508" y="301617"/>
            <a:ext cx="3810000" cy="1181100"/>
          </a:xfrm>
          <a:prstGeom prst="rect">
            <a:avLst/>
          </a:prstGeom>
        </p:spPr>
      </p:pic>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6" name="TextBox 5"/>
          <p:cNvSpPr txBox="1"/>
          <p:nvPr/>
        </p:nvSpPr>
        <p:spPr>
          <a:xfrm>
            <a:off x="215538" y="1789612"/>
            <a:ext cx="11395166" cy="4173450"/>
          </a:xfrm>
          <a:prstGeom prst="rect">
            <a:avLst/>
          </a:prstGeom>
          <a:noFill/>
        </p:spPr>
        <p:txBody>
          <a:bodyPr wrap="square" lIns="182880" tIns="146304" rIns="182880" bIns="146304" rtlCol="0">
            <a:spAutoFit/>
          </a:bodyPr>
          <a:lstStyle/>
          <a:p>
            <a:r>
              <a:rPr lang="en-GB" sz="3600" dirty="0">
                <a:latin typeface="+mj-lt"/>
              </a:rPr>
              <a:t>If you want to get started with Azure App Service before you sign up for an Azure account, go to </a:t>
            </a:r>
            <a:r>
              <a:rPr lang="en-GB" sz="3600" dirty="0">
                <a:latin typeface="+mj-lt"/>
                <a:hlinkClick r:id="rId4"/>
              </a:rPr>
              <a:t>Try App Service</a:t>
            </a:r>
            <a:r>
              <a:rPr lang="en-GB" sz="3600" dirty="0">
                <a:latin typeface="+mj-lt"/>
              </a:rPr>
              <a:t>. There, you can immediately create a short-lived starter mobile app in App Service—no credit card required, and no commitments.</a:t>
            </a:r>
          </a:p>
          <a:p>
            <a:endParaRPr lang="en-GB" sz="3600" dirty="0">
              <a:latin typeface="+mj-lt"/>
            </a:endParaRPr>
          </a:p>
          <a:p>
            <a:r>
              <a:rPr lang="en-GB" sz="3600" b="1" dirty="0">
                <a:solidFill>
                  <a:srgbClr val="002060"/>
                </a:solidFill>
                <a:latin typeface="+mj-lt"/>
              </a:rPr>
              <a:t>https://tryappservice.azure.com/</a:t>
            </a:r>
          </a:p>
        </p:txBody>
      </p:sp>
      <p:sp>
        <p:nvSpPr>
          <p:cNvPr id="4"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Or set a temp App Service app</a:t>
            </a:r>
            <a:endParaRPr lang="en-US" b="1" dirty="0"/>
          </a:p>
        </p:txBody>
      </p:sp>
      <p:pic>
        <p:nvPicPr>
          <p:cNvPr id="3" name="Picture 2"/>
          <p:cNvPicPr>
            <a:picLocks noChangeAspect="1"/>
          </p:cNvPicPr>
          <p:nvPr/>
        </p:nvPicPr>
        <p:blipFill>
          <a:blip r:embed="rId5"/>
          <a:stretch>
            <a:fillRect/>
          </a:stretch>
        </p:blipFill>
        <p:spPr>
          <a:xfrm>
            <a:off x="9275914" y="-197031"/>
            <a:ext cx="2116183" cy="2116183"/>
          </a:xfrm>
          <a:prstGeom prst="rect">
            <a:avLst/>
          </a:prstGeom>
        </p:spPr>
      </p:pic>
    </p:spTree>
    <p:extLst>
      <p:ext uri="{BB962C8B-B14F-4D97-AF65-F5344CB8AC3E}">
        <p14:creationId xmlns:p14="http://schemas.microsoft.com/office/powerpoint/2010/main" val="2385524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6" name="TextBox 5"/>
          <p:cNvSpPr txBox="1"/>
          <p:nvPr/>
        </p:nvSpPr>
        <p:spPr>
          <a:xfrm>
            <a:off x="215538" y="1789612"/>
            <a:ext cx="11395166" cy="3619452"/>
          </a:xfrm>
          <a:prstGeom prst="rect">
            <a:avLst/>
          </a:prstGeom>
          <a:noFill/>
        </p:spPr>
        <p:txBody>
          <a:bodyPr wrap="square" lIns="182880" tIns="146304" rIns="182880" bIns="146304" rtlCol="0">
            <a:spAutoFit/>
          </a:bodyPr>
          <a:lstStyle/>
          <a:p>
            <a:r>
              <a:rPr lang="en-GB" sz="3600" b="1" dirty="0">
                <a:latin typeface="+mj-lt"/>
              </a:rPr>
              <a:t>To start, set up your development environment by installing the latest version of:</a:t>
            </a:r>
          </a:p>
          <a:p>
            <a:pPr marL="571500" indent="-571500">
              <a:buFont typeface="Arial" panose="020B0604020202020204" pitchFamily="34" charset="0"/>
              <a:buChar char="•"/>
            </a:pPr>
            <a:r>
              <a:rPr lang="en-GB" sz="3600" b="1" dirty="0">
                <a:latin typeface="+mj-lt"/>
              </a:rPr>
              <a:t>Azure SDK </a:t>
            </a:r>
          </a:p>
          <a:p>
            <a:pPr marL="571500" indent="-571500">
              <a:buFont typeface="Arial" panose="020B0604020202020204" pitchFamily="34" charset="0"/>
              <a:buChar char="•"/>
            </a:pPr>
            <a:r>
              <a:rPr lang="en-GB" sz="3600" b="1" dirty="0">
                <a:latin typeface="+mj-lt"/>
              </a:rPr>
              <a:t>Xamarin</a:t>
            </a:r>
          </a:p>
          <a:p>
            <a:pPr marL="571500" indent="-571500">
              <a:buFont typeface="Arial" panose="020B0604020202020204" pitchFamily="34" charset="0"/>
              <a:buChar char="•"/>
            </a:pPr>
            <a:r>
              <a:rPr lang="en-GB" sz="3600" b="1" dirty="0">
                <a:latin typeface="+mj-lt"/>
              </a:rPr>
              <a:t>Visual Studio 2015</a:t>
            </a:r>
          </a:p>
          <a:p>
            <a:pPr marL="571500" indent="-571500">
              <a:buFont typeface="Arial" panose="020B0604020202020204" pitchFamily="34" charset="0"/>
              <a:buChar char="•"/>
            </a:pPr>
            <a:r>
              <a:rPr lang="en-GB" sz="3600" b="1" dirty="0">
                <a:latin typeface="+mj-lt"/>
              </a:rPr>
              <a:t>SQLite for Universal Windows Platform</a:t>
            </a:r>
          </a:p>
        </p:txBody>
      </p:sp>
      <p:sp>
        <p:nvSpPr>
          <p:cNvPr id="4"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the development environment</a:t>
            </a:r>
            <a:endParaRPr lang="en-US" b="1" dirty="0"/>
          </a:p>
        </p:txBody>
      </p:sp>
      <p:pic>
        <p:nvPicPr>
          <p:cNvPr id="2" name="Picture 1"/>
          <p:cNvPicPr>
            <a:picLocks noChangeAspect="1"/>
          </p:cNvPicPr>
          <p:nvPr/>
        </p:nvPicPr>
        <p:blipFill>
          <a:blip r:embed="rId4"/>
          <a:stretch>
            <a:fillRect/>
          </a:stretch>
        </p:blipFill>
        <p:spPr>
          <a:xfrm>
            <a:off x="9692640" y="-564366"/>
            <a:ext cx="3165566" cy="3165566"/>
          </a:xfrm>
          <a:prstGeom prst="rect">
            <a:avLst/>
          </a:prstGeom>
        </p:spPr>
      </p:pic>
    </p:spTree>
    <p:extLst>
      <p:ext uri="{BB962C8B-B14F-4D97-AF65-F5344CB8AC3E}">
        <p14:creationId xmlns:p14="http://schemas.microsoft.com/office/powerpoint/2010/main" val="1390332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982785" y="450199"/>
            <a:ext cx="9860672" cy="117350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Setup backend web app</a:t>
            </a:r>
          </a:p>
          <a:p>
            <a:r>
              <a:rPr lang="en-GB" sz="2800" b="1" dirty="0"/>
              <a:t>With Azure Deployment Templates</a:t>
            </a:r>
            <a:endParaRPr lang="en-US" sz="2800" b="1" dirty="0"/>
          </a:p>
        </p:txBody>
      </p:sp>
      <p:sp>
        <p:nvSpPr>
          <p:cNvPr id="3" name="TextBox 2"/>
          <p:cNvSpPr txBox="1"/>
          <p:nvPr/>
        </p:nvSpPr>
        <p:spPr>
          <a:xfrm>
            <a:off x="783771" y="1623705"/>
            <a:ext cx="10995382" cy="43119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Online Azure Backend Setup:</a:t>
            </a:r>
          </a:p>
          <a:p>
            <a:pPr>
              <a:lnSpc>
                <a:spcPct val="90000"/>
              </a:lnSpc>
              <a:spcAft>
                <a:spcPts val="600"/>
              </a:spcAft>
            </a:pPr>
            <a:r>
              <a:rPr lang="en-US" sz="2400" dirty="0">
                <a:gradFill>
                  <a:gsLst>
                    <a:gs pos="2917">
                      <a:schemeClr val="tx1"/>
                    </a:gs>
                    <a:gs pos="30000">
                      <a:schemeClr val="tx1"/>
                    </a:gs>
                  </a:gsLst>
                  <a:lin ang="5400000" scaled="0"/>
                </a:gradFill>
                <a:hlinkClick r:id="rId4"/>
              </a:rPr>
              <a:t>https://deploy.azure.com/?repository</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hlinkClick r:id="rId5"/>
              </a:rPr>
              <a:t>https://github.com/Microsoft/XamarinAzure_ShoppingDemoApp#/form/setup</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More about Azure Deployment templates: </a:t>
            </a:r>
          </a:p>
          <a:p>
            <a:pPr>
              <a:lnSpc>
                <a:spcPct val="90000"/>
              </a:lnSpc>
              <a:spcAft>
                <a:spcPts val="600"/>
              </a:spcAft>
            </a:pPr>
            <a:r>
              <a:rPr lang="en-US" sz="2400" dirty="0">
                <a:gradFill>
                  <a:gsLst>
                    <a:gs pos="2917">
                      <a:schemeClr val="tx1"/>
                    </a:gs>
                    <a:gs pos="30000">
                      <a:schemeClr val="tx1"/>
                    </a:gs>
                  </a:gsLst>
                  <a:lin ang="5400000" scaled="0"/>
                </a:gradFill>
                <a:hlinkClick r:id="rId6"/>
              </a:rPr>
              <a:t>https://azure.microsoft.com/en-us/documentation/articles</a:t>
            </a:r>
          </a:p>
          <a:p>
            <a:pPr>
              <a:lnSpc>
                <a:spcPct val="90000"/>
              </a:lnSpc>
              <a:spcAft>
                <a:spcPts val="600"/>
              </a:spcAft>
            </a:pPr>
            <a:r>
              <a:rPr lang="en-US" sz="2400" dirty="0">
                <a:gradFill>
                  <a:gsLst>
                    <a:gs pos="2917">
                      <a:schemeClr val="tx1"/>
                    </a:gs>
                    <a:gs pos="30000">
                      <a:schemeClr val="tx1"/>
                    </a:gs>
                  </a:gsLst>
                  <a:lin ang="5400000" scaled="0"/>
                </a:gradFill>
                <a:hlinkClick r:id="rId6"/>
              </a:rPr>
              <a:t>/vs-azure-tools-resource-groups-deployment-projects-create-deploy/</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Note: The Visual Studio JSON Outline window is pretty useful for editing your </a:t>
            </a:r>
          </a:p>
          <a:p>
            <a:pPr>
              <a:lnSpc>
                <a:spcPct val="90000"/>
              </a:lnSpc>
              <a:spcAft>
                <a:spcPts val="600"/>
              </a:spcAft>
            </a:pPr>
            <a:r>
              <a:rPr lang="en-US" sz="2400" dirty="0">
                <a:gradFill>
                  <a:gsLst>
                    <a:gs pos="2917">
                      <a:schemeClr val="tx1"/>
                    </a:gs>
                    <a:gs pos="30000">
                      <a:schemeClr val="tx1"/>
                    </a:gs>
                  </a:gsLst>
                  <a:lin ang="5400000" scaled="0"/>
                </a:gradFill>
              </a:rPr>
              <a:t>deployment templates</a:t>
            </a:r>
          </a:p>
        </p:txBody>
      </p:sp>
      <p:pic>
        <p:nvPicPr>
          <p:cNvPr id="5" name="Picture 4">
            <a:hlinkClick r:id="rId7"/>
          </p:cNvPr>
          <p:cNvPicPr>
            <a:picLocks noChangeAspect="1"/>
          </p:cNvPicPr>
          <p:nvPr/>
        </p:nvPicPr>
        <p:blipFill>
          <a:blip r:embed="rId8"/>
          <a:stretch>
            <a:fillRect/>
          </a:stretch>
        </p:blipFill>
        <p:spPr>
          <a:xfrm>
            <a:off x="7513938" y="1623705"/>
            <a:ext cx="3213524" cy="705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9"/>
          <a:stretch>
            <a:fillRect/>
          </a:stretch>
        </p:blipFill>
        <p:spPr>
          <a:xfrm>
            <a:off x="5923463" y="5410064"/>
            <a:ext cx="4818288" cy="12938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89954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635929" y="169818"/>
            <a:ext cx="9585288" cy="6557554"/>
          </a:xfrm>
          <a:prstGeom prst="rect">
            <a:avLst/>
          </a:prstGeom>
          <a:ln>
            <a:noFill/>
          </a:ln>
          <a:effectLst>
            <a:outerShdw blurRad="190500" algn="tl" rotWithShape="0">
              <a:srgbClr val="000000">
                <a:alpha val="70000"/>
              </a:srgbClr>
            </a:outerShdw>
          </a:effectLst>
        </p:spPr>
      </p:pic>
      <p:sp>
        <p:nvSpPr>
          <p:cNvPr id="8" name="Title 1"/>
          <p:cNvSpPr txBox="1">
            <a:spLocks/>
          </p:cNvSpPr>
          <p:nvPr/>
        </p:nvSpPr>
        <p:spPr>
          <a:xfrm rot="16200000">
            <a:off x="-4200371" y="1168657"/>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Deploy </a:t>
            </a:r>
            <a:r>
              <a:rPr lang="en-US" sz="3600" dirty="0" err="1">
                <a:hlinkClick r:id="rId5"/>
              </a:rPr>
              <a:t>Xamarin.Azure.Backend</a:t>
            </a:r>
            <a:endParaRPr lang="en-US" sz="3600" dirty="0"/>
          </a:p>
          <a:p>
            <a:r>
              <a:rPr lang="en-US" sz="2400" b="1" dirty="0"/>
              <a:t>With </a:t>
            </a:r>
            <a:r>
              <a:rPr lang="en-GB" sz="2400" b="1" dirty="0"/>
              <a:t>Azure Deployment Templates</a:t>
            </a:r>
            <a:endParaRPr lang="en-US" sz="2400" b="1" dirty="0"/>
          </a:p>
        </p:txBody>
      </p:sp>
      <p:sp>
        <p:nvSpPr>
          <p:cNvPr id="6" name="Speech Bubble: Rectangle 5"/>
          <p:cNvSpPr/>
          <p:nvPr/>
        </p:nvSpPr>
        <p:spPr bwMode="auto">
          <a:xfrm rot="5400000">
            <a:off x="10647438" y="1849581"/>
            <a:ext cx="2137762" cy="629847"/>
          </a:xfrm>
          <a:prstGeom prst="wedgeRectCallout">
            <a:avLst>
              <a:gd name="adj1" fmla="val -20833"/>
              <a:gd name="adj2" fmla="val 8394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91440" tIns="91440" rIns="34294" bIns="34294" rtlCol="0" anchor="b" anchorCtr="0"/>
          <a:lstStyle/>
          <a:p>
            <a:pPr algn="ctr" defTabSz="932406"/>
            <a:r>
              <a:rPr lang="en-US" sz="2800" dirty="0">
                <a:gradFill>
                  <a:gsLst>
                    <a:gs pos="0">
                      <a:srgbClr val="FFFFFF"/>
                    </a:gs>
                    <a:gs pos="100000">
                      <a:srgbClr val="FFFFFF"/>
                    </a:gs>
                  </a:gsLst>
                  <a:lin ang="5400000" scaled="0"/>
                </a:gradFill>
                <a:ea typeface="Segoe UI" pitchFamily="34" charset="0"/>
                <a:cs typeface="Segoe UI" pitchFamily="34" charset="0"/>
              </a:rPr>
              <a:t>Deploy here</a:t>
            </a:r>
          </a:p>
        </p:txBody>
      </p:sp>
      <p:pic>
        <p:nvPicPr>
          <p:cNvPr id="9" name="Picture 8"/>
          <p:cNvPicPr>
            <a:picLocks noChangeAspect="1"/>
          </p:cNvPicPr>
          <p:nvPr/>
        </p:nvPicPr>
        <p:blipFill>
          <a:blip r:embed="rId6"/>
          <a:stretch>
            <a:fillRect/>
          </a:stretch>
        </p:blipFill>
        <p:spPr>
          <a:xfrm>
            <a:off x="3566310" y="1412029"/>
            <a:ext cx="5724525" cy="752475"/>
          </a:xfrm>
          <a:prstGeom prst="rect">
            <a:avLst/>
          </a:prstGeom>
        </p:spPr>
      </p:pic>
      <p:pic>
        <p:nvPicPr>
          <p:cNvPr id="10" name="Picture 9"/>
          <p:cNvPicPr>
            <a:picLocks noChangeAspect="1"/>
          </p:cNvPicPr>
          <p:nvPr/>
        </p:nvPicPr>
        <p:blipFill>
          <a:blip r:embed="rId7"/>
          <a:stretch>
            <a:fillRect/>
          </a:stretch>
        </p:blipFill>
        <p:spPr>
          <a:xfrm>
            <a:off x="3805237" y="738187"/>
            <a:ext cx="4581525" cy="5381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941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b="1" dirty="0"/>
              <a:t>Setup Authentication in Azure Mobile Apps</a:t>
            </a:r>
          </a:p>
        </p:txBody>
      </p:sp>
      <p:sp>
        <p:nvSpPr>
          <p:cNvPr id="2" name="TextBox 1"/>
          <p:cNvSpPr txBox="1"/>
          <p:nvPr/>
        </p:nvSpPr>
        <p:spPr>
          <a:xfrm>
            <a:off x="0" y="1780700"/>
            <a:ext cx="12125564" cy="4721292"/>
          </a:xfrm>
          <a:prstGeom prst="rect">
            <a:avLst/>
          </a:prstGeom>
          <a:noFill/>
        </p:spPr>
        <p:txBody>
          <a:bodyPr wrap="none" lIns="182880" tIns="146304" rIns="182880" bIns="146304" rtlCol="0">
            <a:spAutoFit/>
          </a:bodyPr>
          <a:lstStyle/>
          <a:p>
            <a:pPr>
              <a:lnSpc>
                <a:spcPct val="90000"/>
              </a:lnSpc>
              <a:spcAft>
                <a:spcPts val="600"/>
              </a:spcAft>
            </a:pPr>
            <a:r>
              <a:rPr lang="en-GB" sz="2400" dirty="0"/>
              <a:t>Configuring Authentication in Azure is done within the Mobile App context.</a:t>
            </a:r>
          </a:p>
          <a:p>
            <a:pPr>
              <a:lnSpc>
                <a:spcPct val="90000"/>
              </a:lnSpc>
              <a:spcAft>
                <a:spcPts val="600"/>
              </a:spcAft>
            </a:pPr>
            <a:r>
              <a:rPr lang="en-GB" sz="2400" dirty="0"/>
              <a:t>Sign-up to Azure using the same subscription you used to deploy </a:t>
            </a:r>
            <a:r>
              <a:rPr lang="en-GB" sz="2400" dirty="0">
                <a:hlinkClick r:id="rId4"/>
              </a:rPr>
              <a:t>the Azure backend</a:t>
            </a:r>
            <a:r>
              <a:rPr lang="en-GB" sz="2400" dirty="0"/>
              <a:t>. </a:t>
            </a:r>
          </a:p>
          <a:p>
            <a:pPr>
              <a:lnSpc>
                <a:spcPct val="90000"/>
              </a:lnSpc>
              <a:spcAft>
                <a:spcPts val="600"/>
              </a:spcAft>
            </a:pPr>
            <a:r>
              <a:rPr lang="en-GB" sz="2400" dirty="0"/>
              <a:t>Within the Mobile App, you can find Authentication/Authorization in the Settings Pane</a:t>
            </a:r>
          </a:p>
          <a:p>
            <a:pPr>
              <a:lnSpc>
                <a:spcPct val="90000"/>
              </a:lnSpc>
              <a:spcAft>
                <a:spcPts val="600"/>
              </a:spcAft>
            </a:pPr>
            <a:r>
              <a:rPr lang="en-GB" sz="2400" dirty="0"/>
              <a:t> under Features. </a:t>
            </a:r>
          </a:p>
          <a:p>
            <a:pPr>
              <a:lnSpc>
                <a:spcPct val="90000"/>
              </a:lnSpc>
              <a:spcAft>
                <a:spcPts val="600"/>
              </a:spcAft>
            </a:pPr>
            <a:endParaRPr lang="en-GB" sz="2400" dirty="0"/>
          </a:p>
          <a:p>
            <a:pPr>
              <a:lnSpc>
                <a:spcPct val="90000"/>
              </a:lnSpc>
              <a:spcAft>
                <a:spcPts val="600"/>
              </a:spcAft>
            </a:pPr>
            <a:r>
              <a:rPr lang="en-GB" sz="2400" dirty="0"/>
              <a:t>Enable Authentication/Authorization by tapping on “On”. </a:t>
            </a:r>
          </a:p>
          <a:p>
            <a:pPr>
              <a:lnSpc>
                <a:spcPct val="90000"/>
              </a:lnSpc>
              <a:spcAft>
                <a:spcPts val="600"/>
              </a:spcAft>
            </a:pPr>
            <a:r>
              <a:rPr lang="en-GB" sz="2400" dirty="0"/>
              <a:t>Since we want to authenticate users just for selling new items, </a:t>
            </a:r>
          </a:p>
          <a:p>
            <a:pPr>
              <a:lnSpc>
                <a:spcPct val="90000"/>
              </a:lnSpc>
              <a:spcAft>
                <a:spcPts val="600"/>
              </a:spcAft>
            </a:pPr>
            <a:r>
              <a:rPr lang="en-GB" sz="2400" dirty="0"/>
              <a:t>we will allow requests when the user is not authenticated, i.e. taking no action,</a:t>
            </a:r>
          </a:p>
          <a:p>
            <a:pPr>
              <a:lnSpc>
                <a:spcPct val="90000"/>
              </a:lnSpc>
              <a:spcAft>
                <a:spcPts val="600"/>
              </a:spcAft>
            </a:pPr>
            <a:r>
              <a:rPr lang="en-GB" sz="2400" dirty="0"/>
              <a:t>and control manually that scenario.</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5"/>
          <a:stretch>
            <a:fillRect/>
          </a:stretch>
        </p:blipFill>
        <p:spPr>
          <a:xfrm>
            <a:off x="144106" y="574297"/>
            <a:ext cx="8237333" cy="38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6"/>
          <a:stretch>
            <a:fillRect/>
          </a:stretch>
        </p:blipFill>
        <p:spPr>
          <a:xfrm>
            <a:off x="8453284" y="574297"/>
            <a:ext cx="3293758" cy="38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Register your application with Twitter</a:t>
            </a:r>
          </a:p>
          <a:p>
            <a:endParaRPr lang="en-US" b="1" dirty="0"/>
          </a:p>
        </p:txBody>
      </p:sp>
      <p:pic>
        <p:nvPicPr>
          <p:cNvPr id="16" name="Picture 15"/>
          <p:cNvPicPr>
            <a:picLocks noChangeAspect="1"/>
          </p:cNvPicPr>
          <p:nvPr/>
        </p:nvPicPr>
        <p:blipFill>
          <a:blip r:embed="rId4"/>
          <a:stretch>
            <a:fillRect/>
          </a:stretch>
        </p:blipFill>
        <p:spPr>
          <a:xfrm>
            <a:off x="10063313" y="80917"/>
            <a:ext cx="1560287" cy="1560287"/>
          </a:xfrm>
          <a:prstGeom prst="rect">
            <a:avLst/>
          </a:prstGeom>
        </p:spPr>
      </p:pic>
      <p:sp>
        <p:nvSpPr>
          <p:cNvPr id="3" name="TextBox 2"/>
          <p:cNvSpPr txBox="1"/>
          <p:nvPr/>
        </p:nvSpPr>
        <p:spPr>
          <a:xfrm>
            <a:off x="182882" y="1818985"/>
            <a:ext cx="11808821" cy="5533823"/>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You must have a Twitter account that has a verified email address and phone number. To create a new Twitter account, go to twitter.com</a:t>
            </a:r>
          </a:p>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Log on to the Azure portal </a:t>
            </a:r>
            <a:r>
              <a:rPr lang="en-GB" dirty="0">
                <a:gradFill>
                  <a:gsLst>
                    <a:gs pos="2917">
                      <a:schemeClr val="tx1"/>
                    </a:gs>
                    <a:gs pos="30000">
                      <a:schemeClr val="tx1"/>
                    </a:gs>
                  </a:gsLst>
                  <a:lin ang="5400000" scaled="0"/>
                </a:gradFill>
                <a:hlinkClick r:id="rId5"/>
              </a:rPr>
              <a:t>https://portal.azure.com/</a:t>
            </a:r>
            <a:r>
              <a:rPr lang="en-GB" dirty="0">
                <a:gradFill>
                  <a:gsLst>
                    <a:gs pos="2917">
                      <a:schemeClr val="tx1"/>
                    </a:gs>
                    <a:gs pos="30000">
                      <a:schemeClr val="tx1"/>
                    </a:gs>
                  </a:gsLst>
                  <a:lin ang="5400000" scaled="0"/>
                </a:gradFill>
              </a:rPr>
              <a:t> , and navigate to your application. Copy your URL. You will use this to configure your Twitter app</a:t>
            </a: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Navigate to the Twitter Developers website </a:t>
            </a:r>
            <a:r>
              <a:rPr lang="en-GB" dirty="0">
                <a:gradFill>
                  <a:gsLst>
                    <a:gs pos="2917">
                      <a:schemeClr val="tx1"/>
                    </a:gs>
                    <a:gs pos="30000">
                      <a:schemeClr val="tx1"/>
                    </a:gs>
                  </a:gsLst>
                  <a:lin ang="5400000" scaled="0"/>
                </a:gradFill>
                <a:hlinkClick r:id="rId6"/>
              </a:rPr>
              <a:t>https://apps.twitter.com/</a:t>
            </a:r>
            <a:r>
              <a:rPr lang="en-GB" dirty="0">
                <a:gradFill>
                  <a:gsLst>
                    <a:gs pos="2917">
                      <a:schemeClr val="tx1"/>
                    </a:gs>
                    <a:gs pos="30000">
                      <a:schemeClr val="tx1"/>
                    </a:gs>
                  </a:gsLst>
                  <a:lin ang="5400000" scaled="0"/>
                </a:gradFill>
              </a:rPr>
              <a:t> , sign in with your Twitter account credentials, and click Create New App.</a:t>
            </a: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7"/>
          <a:stretch>
            <a:fillRect/>
          </a:stretch>
        </p:blipFill>
        <p:spPr>
          <a:xfrm>
            <a:off x="5105415" y="5352761"/>
            <a:ext cx="5049425" cy="1381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8"/>
          <a:stretch>
            <a:fillRect/>
          </a:stretch>
        </p:blipFill>
        <p:spPr>
          <a:xfrm>
            <a:off x="5105415" y="2888048"/>
            <a:ext cx="4957898" cy="1793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Oval 17"/>
          <p:cNvSpPr/>
          <p:nvPr/>
        </p:nvSpPr>
        <p:spPr bwMode="auto">
          <a:xfrm>
            <a:off x="8186337" y="3520440"/>
            <a:ext cx="1894114" cy="378823"/>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3247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Register your application with Twitter</a:t>
            </a:r>
          </a:p>
          <a:p>
            <a:endParaRPr lang="en-US" b="1" dirty="0"/>
          </a:p>
        </p:txBody>
      </p:sp>
      <p:pic>
        <p:nvPicPr>
          <p:cNvPr id="16" name="Picture 15"/>
          <p:cNvPicPr>
            <a:picLocks noChangeAspect="1"/>
          </p:cNvPicPr>
          <p:nvPr/>
        </p:nvPicPr>
        <p:blipFill>
          <a:blip r:embed="rId4"/>
          <a:stretch>
            <a:fillRect/>
          </a:stretch>
        </p:blipFill>
        <p:spPr>
          <a:xfrm>
            <a:off x="10063313" y="80917"/>
            <a:ext cx="1560287" cy="1560287"/>
          </a:xfrm>
          <a:prstGeom prst="rect">
            <a:avLst/>
          </a:prstGeom>
        </p:spPr>
      </p:pic>
      <p:sp>
        <p:nvSpPr>
          <p:cNvPr id="3" name="TextBox 2"/>
          <p:cNvSpPr txBox="1"/>
          <p:nvPr/>
        </p:nvSpPr>
        <p:spPr>
          <a:xfrm>
            <a:off x="-52250" y="2042676"/>
            <a:ext cx="6969033" cy="4247317"/>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4"/>
            </a:pPr>
            <a:r>
              <a:rPr lang="en-GB" dirty="0">
                <a:gradFill>
                  <a:gsLst>
                    <a:gs pos="2917">
                      <a:schemeClr val="tx1"/>
                    </a:gs>
                    <a:gs pos="30000">
                      <a:schemeClr val="tx1"/>
                    </a:gs>
                  </a:gsLst>
                  <a:lin ang="5400000" scaled="0"/>
                </a:gradFill>
              </a:rPr>
              <a:t>Type in the Name and a Description for your new app. Paste in your application's URL for the Website value.</a:t>
            </a: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r>
              <a:rPr lang="en-GB" dirty="0">
                <a:gradFill>
                  <a:gsLst>
                    <a:gs pos="2917">
                      <a:schemeClr val="tx1"/>
                    </a:gs>
                    <a:gs pos="30000">
                      <a:schemeClr val="tx1"/>
                    </a:gs>
                  </a:gsLst>
                  <a:lin ang="5400000" scaled="0"/>
                </a:gradFill>
              </a:rPr>
              <a:t>For the </a:t>
            </a:r>
            <a:r>
              <a:rPr lang="en-GB" dirty="0" err="1">
                <a:gradFill>
                  <a:gsLst>
                    <a:gs pos="2917">
                      <a:schemeClr val="tx1"/>
                    </a:gs>
                    <a:gs pos="30000">
                      <a:schemeClr val="tx1"/>
                    </a:gs>
                  </a:gsLst>
                  <a:lin ang="5400000" scaled="0"/>
                </a:gradFill>
              </a:rPr>
              <a:t>Callback</a:t>
            </a:r>
            <a:r>
              <a:rPr lang="en-GB" dirty="0">
                <a:gradFill>
                  <a:gsLst>
                    <a:gs pos="2917">
                      <a:schemeClr val="tx1"/>
                    </a:gs>
                    <a:gs pos="30000">
                      <a:schemeClr val="tx1"/>
                    </a:gs>
                  </a:gsLst>
                  <a:lin ang="5400000" scaled="0"/>
                </a:gradFill>
              </a:rPr>
              <a:t> URL, paste the </a:t>
            </a:r>
            <a:r>
              <a:rPr lang="en-GB" dirty="0" err="1">
                <a:gradFill>
                  <a:gsLst>
                    <a:gs pos="2917">
                      <a:schemeClr val="tx1"/>
                    </a:gs>
                    <a:gs pos="30000">
                      <a:schemeClr val="tx1"/>
                    </a:gs>
                  </a:gsLst>
                  <a:lin ang="5400000" scaled="0"/>
                </a:gradFill>
              </a:rPr>
              <a:t>Callback</a:t>
            </a:r>
            <a:r>
              <a:rPr lang="en-GB" dirty="0">
                <a:gradFill>
                  <a:gsLst>
                    <a:gs pos="2917">
                      <a:schemeClr val="tx1"/>
                    </a:gs>
                    <a:gs pos="30000">
                      <a:schemeClr val="tx1"/>
                    </a:gs>
                  </a:gsLst>
                  <a:lin ang="5400000" scaled="0"/>
                </a:gradFill>
              </a:rPr>
              <a:t> URL you copied earlier. This is your Mobile App gateway appended with the path, /.</a:t>
            </a:r>
            <a:r>
              <a:rPr lang="en-GB" dirty="0" err="1">
                <a:gradFill>
                  <a:gsLst>
                    <a:gs pos="2917">
                      <a:schemeClr val="tx1"/>
                    </a:gs>
                    <a:gs pos="30000">
                      <a:schemeClr val="tx1"/>
                    </a:gs>
                  </a:gsLst>
                  <a:lin ang="5400000" scaled="0"/>
                </a:gradFill>
              </a:rPr>
              <a:t>auth</a:t>
            </a:r>
            <a:r>
              <a:rPr lang="en-GB" dirty="0">
                <a:gradFill>
                  <a:gsLst>
                    <a:gs pos="2917">
                      <a:schemeClr val="tx1"/>
                    </a:gs>
                    <a:gs pos="30000">
                      <a:schemeClr val="tx1"/>
                    </a:gs>
                  </a:gsLst>
                  <a:lin ang="5400000" scaled="0"/>
                </a:gradFill>
              </a:rPr>
              <a:t>/login/twitter/</a:t>
            </a:r>
            <a:r>
              <a:rPr lang="en-GB" dirty="0" err="1">
                <a:gradFill>
                  <a:gsLst>
                    <a:gs pos="2917">
                      <a:schemeClr val="tx1"/>
                    </a:gs>
                    <a:gs pos="30000">
                      <a:schemeClr val="tx1"/>
                    </a:gs>
                  </a:gsLst>
                  <a:lin ang="5400000" scaled="0"/>
                </a:gradFill>
              </a:rPr>
              <a:t>callback</a:t>
            </a:r>
            <a:r>
              <a:rPr lang="en-GB" dirty="0">
                <a:gradFill>
                  <a:gsLst>
                    <a:gs pos="2917">
                      <a:schemeClr val="tx1"/>
                    </a:gs>
                    <a:gs pos="30000">
                      <a:schemeClr val="tx1"/>
                    </a:gs>
                  </a:gsLst>
                  <a:lin ang="5400000" scaled="0"/>
                </a:gradFill>
              </a:rPr>
              <a:t>. For example https://contoso.azurewebsites.net/.auth/login/twitter/callback. Make sure that you are using the HTTPS scheme.</a:t>
            </a: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r>
              <a:rPr lang="en-GB" dirty="0">
                <a:gradFill>
                  <a:gsLst>
                    <a:gs pos="2917">
                      <a:schemeClr val="tx1"/>
                    </a:gs>
                    <a:gs pos="30000">
                      <a:schemeClr val="tx1"/>
                    </a:gs>
                  </a:gsLst>
                  <a:lin ang="5400000" scaled="0"/>
                </a:gradFill>
              </a:rPr>
              <a:t>At the bottom the page, read and accept the terms. Then click Create your Twitter application. This registers the app displays the application details.</a:t>
            </a:r>
          </a:p>
        </p:txBody>
      </p:sp>
      <p:pic>
        <p:nvPicPr>
          <p:cNvPr id="5" name="Picture 4"/>
          <p:cNvPicPr>
            <a:picLocks noChangeAspect="1"/>
          </p:cNvPicPr>
          <p:nvPr/>
        </p:nvPicPr>
        <p:blipFill>
          <a:blip r:embed="rId5"/>
          <a:stretch>
            <a:fillRect/>
          </a:stretch>
        </p:blipFill>
        <p:spPr>
          <a:xfrm>
            <a:off x="6746430" y="2226024"/>
            <a:ext cx="5368828" cy="3991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72677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Register your application with Twitter</a:t>
            </a:r>
          </a:p>
          <a:p>
            <a:endParaRPr lang="en-US" b="1" dirty="0"/>
          </a:p>
        </p:txBody>
      </p:sp>
      <p:pic>
        <p:nvPicPr>
          <p:cNvPr id="16" name="Picture 15"/>
          <p:cNvPicPr>
            <a:picLocks noChangeAspect="1"/>
          </p:cNvPicPr>
          <p:nvPr/>
        </p:nvPicPr>
        <p:blipFill>
          <a:blip r:embed="rId4"/>
          <a:stretch>
            <a:fillRect/>
          </a:stretch>
        </p:blipFill>
        <p:spPr>
          <a:xfrm>
            <a:off x="10063313" y="80917"/>
            <a:ext cx="1560287" cy="1560287"/>
          </a:xfrm>
          <a:prstGeom prst="rect">
            <a:avLst/>
          </a:prstGeom>
        </p:spPr>
      </p:pic>
      <p:sp>
        <p:nvSpPr>
          <p:cNvPr id="3" name="TextBox 2"/>
          <p:cNvSpPr txBox="1"/>
          <p:nvPr/>
        </p:nvSpPr>
        <p:spPr>
          <a:xfrm>
            <a:off x="182882" y="1755293"/>
            <a:ext cx="4885507"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7"/>
            </a:pPr>
            <a:r>
              <a:rPr lang="en-GB" dirty="0">
                <a:gradFill>
                  <a:gsLst>
                    <a:gs pos="2917">
                      <a:schemeClr val="tx1"/>
                    </a:gs>
                    <a:gs pos="30000">
                      <a:schemeClr val="tx1"/>
                    </a:gs>
                  </a:gsLst>
                  <a:lin ang="5400000" scaled="0"/>
                </a:gradFill>
              </a:rPr>
              <a:t>Click the Settings tab, check Allow this application to be used to sign in with Twitter, then click Update Settings.</a:t>
            </a:r>
          </a:p>
        </p:txBody>
      </p:sp>
      <p:pic>
        <p:nvPicPr>
          <p:cNvPr id="5" name="Picture 4"/>
          <p:cNvPicPr>
            <a:picLocks noChangeAspect="1"/>
          </p:cNvPicPr>
          <p:nvPr/>
        </p:nvPicPr>
        <p:blipFill>
          <a:blip r:embed="rId5"/>
          <a:stretch>
            <a:fillRect/>
          </a:stretch>
        </p:blipFill>
        <p:spPr>
          <a:xfrm>
            <a:off x="519345" y="2784857"/>
            <a:ext cx="3626620" cy="396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4751615" y="1755293"/>
            <a:ext cx="7285808" cy="129266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8"/>
            </a:pPr>
            <a:r>
              <a:rPr lang="en-GB" dirty="0">
                <a:gradFill>
                  <a:gsLst>
                    <a:gs pos="2917">
                      <a:schemeClr val="tx1"/>
                    </a:gs>
                    <a:gs pos="30000">
                      <a:schemeClr val="tx1"/>
                    </a:gs>
                  </a:gsLst>
                  <a:lin ang="5400000" scaled="0"/>
                </a:gradFill>
              </a:rPr>
              <a:t>Select the Keys and Access Tokens tab. Make a note of the values of Consumer Key (API Key) and Consumer secret (API Secret). The consumer secret is an important security credential. Do not share this secret with anyone or distribute it with your app.</a:t>
            </a:r>
          </a:p>
        </p:txBody>
      </p:sp>
      <p:pic>
        <p:nvPicPr>
          <p:cNvPr id="9" name="Picture 8"/>
          <p:cNvPicPr>
            <a:picLocks noChangeAspect="1"/>
          </p:cNvPicPr>
          <p:nvPr/>
        </p:nvPicPr>
        <p:blipFill>
          <a:blip r:embed="rId6"/>
          <a:stretch>
            <a:fillRect/>
          </a:stretch>
        </p:blipFill>
        <p:spPr>
          <a:xfrm>
            <a:off x="6229602" y="3027654"/>
            <a:ext cx="4096587" cy="3718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16631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twitter Authentication:</a:t>
            </a:r>
          </a:p>
          <a:p>
            <a:r>
              <a:rPr lang="en-GB" sz="2800" b="1" dirty="0"/>
              <a:t>Add Twitter information to your application</a:t>
            </a:r>
          </a:p>
          <a:p>
            <a:endParaRPr lang="en-US" b="1" dirty="0"/>
          </a:p>
        </p:txBody>
      </p:sp>
      <p:pic>
        <p:nvPicPr>
          <p:cNvPr id="4" name="Picture 3"/>
          <p:cNvPicPr>
            <a:picLocks noChangeAspect="1"/>
          </p:cNvPicPr>
          <p:nvPr/>
        </p:nvPicPr>
        <p:blipFill>
          <a:blip r:embed="rId4"/>
          <a:stretch>
            <a:fillRect/>
          </a:stretch>
        </p:blipFill>
        <p:spPr>
          <a:xfrm>
            <a:off x="10063313" y="80917"/>
            <a:ext cx="1560287" cy="1560287"/>
          </a:xfrm>
          <a:prstGeom prst="rect">
            <a:avLst/>
          </a:prstGeom>
        </p:spPr>
      </p:pic>
      <p:sp>
        <p:nvSpPr>
          <p:cNvPr id="5" name="TextBox 4"/>
          <p:cNvSpPr txBox="1"/>
          <p:nvPr/>
        </p:nvSpPr>
        <p:spPr>
          <a:xfrm>
            <a:off x="0" y="1629462"/>
            <a:ext cx="6041571" cy="5558445"/>
          </a:xfrm>
          <a:prstGeom prst="rect">
            <a:avLst/>
          </a:prstGeom>
          <a:noFill/>
        </p:spPr>
        <p:txBody>
          <a:bodyPr wrap="square" lIns="182880" tIns="146304" rIns="182880" bIns="146304" rtlCol="0">
            <a:spAutoFit/>
          </a:bodyPr>
          <a:lstStyle/>
          <a:p>
            <a:pPr marL="342900" indent="-342900">
              <a:buFont typeface="+mj-lt"/>
              <a:buAutoNum type="arabicPeriod"/>
            </a:pPr>
            <a:r>
              <a:rPr lang="en-GB" dirty="0"/>
              <a:t>Back in the </a:t>
            </a:r>
            <a:r>
              <a:rPr lang="en-GB" dirty="0">
                <a:hlinkClick r:id="rId5"/>
              </a:rPr>
              <a:t>Azure portal</a:t>
            </a:r>
            <a:r>
              <a:rPr lang="en-GB" dirty="0"/>
              <a:t>, navigate to your application. Click </a:t>
            </a:r>
            <a:r>
              <a:rPr lang="en-GB" b="1" dirty="0"/>
              <a:t>Settings</a:t>
            </a:r>
            <a:r>
              <a:rPr lang="en-GB" dirty="0"/>
              <a:t>, and then </a:t>
            </a:r>
            <a:r>
              <a:rPr lang="en-GB" b="1" dirty="0"/>
              <a:t>Authentication / Authorization</a:t>
            </a:r>
            <a:r>
              <a:rPr lang="en-GB" dirty="0"/>
              <a:t>.</a:t>
            </a:r>
          </a:p>
          <a:p>
            <a:pPr marL="342900" indent="-342900">
              <a:buFont typeface="+mj-lt"/>
              <a:buAutoNum type="arabicPeriod"/>
            </a:pPr>
            <a:r>
              <a:rPr lang="en-GB" dirty="0"/>
              <a:t>If the Authentication / Authorization feature is not enabled, turn the switch to </a:t>
            </a:r>
            <a:r>
              <a:rPr lang="en-GB" b="1" dirty="0"/>
              <a:t>On</a:t>
            </a:r>
            <a:r>
              <a:rPr lang="en-GB" dirty="0"/>
              <a:t>.</a:t>
            </a:r>
          </a:p>
          <a:p>
            <a:pPr marL="342900" indent="-342900">
              <a:buFont typeface="+mj-lt"/>
              <a:buAutoNum type="arabicPeriod"/>
            </a:pPr>
            <a:r>
              <a:rPr lang="en-GB" dirty="0"/>
              <a:t>Click </a:t>
            </a:r>
            <a:r>
              <a:rPr lang="en-GB" b="1" dirty="0"/>
              <a:t>Twitter</a:t>
            </a:r>
            <a:r>
              <a:rPr lang="en-GB" dirty="0"/>
              <a:t>. Paste in the App ID and App Secret values which you obtained previously. Then click </a:t>
            </a:r>
            <a:r>
              <a:rPr lang="en-GB" b="1" dirty="0"/>
              <a:t>OK</a:t>
            </a:r>
            <a:r>
              <a:rPr lang="en-GB" dirty="0"/>
              <a:t>.</a:t>
            </a:r>
          </a:p>
          <a:p>
            <a:pPr marL="342900" indent="-342900">
              <a:buFont typeface="+mj-lt"/>
              <a:buAutoNum type="arabicPeriod"/>
            </a:pPr>
            <a:r>
              <a:rPr lang="en-GB" dirty="0"/>
              <a:t>By default, App Service provides authentication but does not restrict authorized access to your site content and APIs. You must authorize users in your app code.</a:t>
            </a:r>
          </a:p>
          <a:p>
            <a:pPr marL="342900" indent="-342900">
              <a:buFont typeface="+mj-lt"/>
              <a:buAutoNum type="arabicPeriod"/>
            </a:pPr>
            <a:r>
              <a:rPr lang="en-GB" dirty="0"/>
              <a:t>(Optional) To restrict access to your site to only users authenticated by Twitter, set </a:t>
            </a:r>
            <a:r>
              <a:rPr lang="en-GB" b="1" dirty="0"/>
              <a:t>Action to take when request is not authenticated</a:t>
            </a:r>
            <a:r>
              <a:rPr lang="en-GB" dirty="0"/>
              <a:t> to </a:t>
            </a:r>
            <a:r>
              <a:rPr lang="en-GB" b="1" dirty="0"/>
              <a:t>Twitter</a:t>
            </a:r>
            <a:r>
              <a:rPr lang="en-GB" dirty="0"/>
              <a:t>. This requires that all requests be authenticated, and all unauthenticated requests are redirected to Twitter for authentication.</a:t>
            </a:r>
          </a:p>
          <a:p>
            <a:pPr marL="342900" indent="-342900">
              <a:buFont typeface="+mj-lt"/>
              <a:buAutoNum type="arabicPeriod"/>
            </a:pPr>
            <a:r>
              <a:rPr lang="en-GB" dirty="0"/>
              <a:t>Click </a:t>
            </a:r>
            <a:r>
              <a:rPr lang="en-GB" b="1" dirty="0"/>
              <a:t>Save</a:t>
            </a:r>
            <a:r>
              <a:rPr lang="en-GB" dirty="0"/>
              <a:t>.</a:t>
            </a:r>
          </a:p>
          <a:p>
            <a:pPr marL="342900" indent="-342900">
              <a:buFont typeface="+mj-lt"/>
              <a:buAutoNum type="arabicPeriod"/>
            </a:pPr>
            <a:endParaRPr lang="en-GB" dirty="0"/>
          </a:p>
        </p:txBody>
      </p:sp>
      <p:pic>
        <p:nvPicPr>
          <p:cNvPr id="2" name="Picture 1"/>
          <p:cNvPicPr>
            <a:picLocks noChangeAspect="1"/>
          </p:cNvPicPr>
          <p:nvPr/>
        </p:nvPicPr>
        <p:blipFill>
          <a:blip r:embed="rId6"/>
          <a:stretch>
            <a:fillRect/>
          </a:stretch>
        </p:blipFill>
        <p:spPr>
          <a:xfrm>
            <a:off x="5910943" y="2068404"/>
            <a:ext cx="6220823" cy="3770420"/>
          </a:xfrm>
          <a:prstGeom prst="rect">
            <a:avLst/>
          </a:prstGeom>
        </p:spPr>
      </p:pic>
      <p:pic>
        <p:nvPicPr>
          <p:cNvPr id="6" name="Picture 5"/>
          <p:cNvPicPr>
            <a:picLocks noChangeAspect="1"/>
          </p:cNvPicPr>
          <p:nvPr/>
        </p:nvPicPr>
        <p:blipFill>
          <a:blip r:embed="rId7"/>
          <a:stretch>
            <a:fillRect/>
          </a:stretch>
        </p:blipFill>
        <p:spPr>
          <a:xfrm>
            <a:off x="7204302" y="2676252"/>
            <a:ext cx="2494869" cy="3162572"/>
          </a:xfrm>
          <a:prstGeom prst="rect">
            <a:avLst/>
          </a:prstGeom>
        </p:spPr>
      </p:pic>
      <p:sp>
        <p:nvSpPr>
          <p:cNvPr id="7" name="Oval 6"/>
          <p:cNvSpPr/>
          <p:nvPr/>
        </p:nvSpPr>
        <p:spPr bwMode="auto">
          <a:xfrm>
            <a:off x="7204302" y="3618410"/>
            <a:ext cx="2338115" cy="195943"/>
          </a:xfrm>
          <a:prstGeom prst="ellipse">
            <a:avLst/>
          </a:prstGeom>
          <a:noFill/>
          <a:ln w="95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8065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Register your application with Facebook</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182882" y="1818985"/>
            <a:ext cx="11808821" cy="578312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You must have a Facebook account that has a verified email address and phone number. To create a new Twitter account, go to facebook.com</a:t>
            </a:r>
          </a:p>
          <a:p>
            <a:pPr marL="342900" indent="-342900">
              <a:lnSpc>
                <a:spcPct val="90000"/>
              </a:lnSpc>
              <a:spcAft>
                <a:spcPts val="600"/>
              </a:spcAft>
              <a:buFont typeface="+mj-lt"/>
              <a:buAutoNum type="arabicPeriod"/>
            </a:pPr>
            <a:r>
              <a:rPr lang="en-GB" dirty="0">
                <a:gradFill>
                  <a:gsLst>
                    <a:gs pos="2917">
                      <a:schemeClr val="tx1"/>
                    </a:gs>
                    <a:gs pos="30000">
                      <a:schemeClr val="tx1"/>
                    </a:gs>
                  </a:gsLst>
                  <a:lin ang="5400000" scaled="0"/>
                </a:gradFill>
              </a:rPr>
              <a:t>Log on to the Azure portal </a:t>
            </a:r>
            <a:r>
              <a:rPr lang="en-GB" dirty="0">
                <a:gradFill>
                  <a:gsLst>
                    <a:gs pos="2917">
                      <a:schemeClr val="tx1"/>
                    </a:gs>
                    <a:gs pos="30000">
                      <a:schemeClr val="tx1"/>
                    </a:gs>
                  </a:gsLst>
                  <a:lin ang="5400000" scaled="0"/>
                </a:gradFill>
                <a:hlinkClick r:id="rId5"/>
              </a:rPr>
              <a:t>https://portal.azure.com/</a:t>
            </a:r>
            <a:r>
              <a:rPr lang="en-GB" dirty="0">
                <a:gradFill>
                  <a:gsLst>
                    <a:gs pos="2917">
                      <a:schemeClr val="tx1"/>
                    </a:gs>
                    <a:gs pos="30000">
                      <a:schemeClr val="tx1"/>
                    </a:gs>
                  </a:gsLst>
                  <a:lin ang="5400000" scaled="0"/>
                </a:gradFill>
              </a:rPr>
              <a:t> , and navigate to your application. Copy your URL. You will use this to configure your Facebook app</a:t>
            </a: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r>
              <a:rPr lang="en-GB" dirty="0"/>
              <a:t>In </a:t>
            </a:r>
            <a:r>
              <a:rPr lang="en-GB" b="1" dirty="0"/>
              <a:t>Display Name</a:t>
            </a:r>
            <a:r>
              <a:rPr lang="en-GB" dirty="0"/>
              <a:t>, type a unique name for your app, type your </a:t>
            </a:r>
            <a:r>
              <a:rPr lang="en-GB" b="1" dirty="0"/>
              <a:t>Contact Email</a:t>
            </a:r>
            <a:r>
              <a:rPr lang="en-GB" dirty="0"/>
              <a:t>, choose a </a:t>
            </a:r>
            <a:r>
              <a:rPr lang="en-GB" b="1" dirty="0"/>
              <a:t>Category </a:t>
            </a:r>
            <a:r>
              <a:rPr lang="en-GB" dirty="0"/>
              <a:t>for your app, then click </a:t>
            </a:r>
            <a:r>
              <a:rPr lang="en-GB" b="1" dirty="0"/>
              <a:t>Create App ID</a:t>
            </a:r>
            <a:r>
              <a:rPr lang="en-GB" dirty="0"/>
              <a:t> and complete the security check. This takes you to the developer dashboard for your new Facebook app.</a:t>
            </a: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4"/>
            </a:pP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6"/>
          <a:stretch>
            <a:fillRect/>
          </a:stretch>
        </p:blipFill>
        <p:spPr>
          <a:xfrm>
            <a:off x="633020" y="3237503"/>
            <a:ext cx="4770649" cy="1726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7"/>
          <a:stretch>
            <a:fillRect/>
          </a:stretch>
        </p:blipFill>
        <p:spPr>
          <a:xfrm>
            <a:off x="5584124" y="4320064"/>
            <a:ext cx="3801762" cy="1465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8"/>
          <a:stretch>
            <a:fillRect/>
          </a:stretch>
        </p:blipFill>
        <p:spPr>
          <a:xfrm>
            <a:off x="9476113" y="4331826"/>
            <a:ext cx="2605818" cy="1442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5403669" y="3120239"/>
            <a:ext cx="7260771"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3"/>
            </a:pPr>
            <a:r>
              <a:rPr lang="en-GB" dirty="0">
                <a:gradFill>
                  <a:gsLst>
                    <a:gs pos="2917">
                      <a:schemeClr val="tx1"/>
                    </a:gs>
                    <a:gs pos="30000">
                      <a:schemeClr val="tx1"/>
                    </a:gs>
                  </a:gsLst>
                  <a:lin ang="5400000" scaled="0"/>
                </a:gradFill>
              </a:rPr>
              <a:t>Navigate to the Facebook Developers website </a:t>
            </a:r>
            <a:r>
              <a:rPr lang="en-GB" dirty="0">
                <a:gradFill>
                  <a:gsLst>
                    <a:gs pos="2917">
                      <a:schemeClr val="tx1"/>
                    </a:gs>
                    <a:gs pos="30000">
                      <a:schemeClr val="tx1"/>
                    </a:gs>
                  </a:gsLst>
                  <a:lin ang="5400000" scaled="0"/>
                </a:gradFill>
                <a:hlinkClick r:id="rId9"/>
              </a:rPr>
              <a:t>https://developers.facebook.com/</a:t>
            </a:r>
            <a:r>
              <a:rPr lang="en-GB" dirty="0">
                <a:gradFill>
                  <a:gsLst>
                    <a:gs pos="2917">
                      <a:schemeClr val="tx1"/>
                    </a:gs>
                    <a:gs pos="30000">
                      <a:schemeClr val="tx1"/>
                    </a:gs>
                  </a:gsLst>
                  <a:lin ang="5400000" scaled="0"/>
                </a:gradFill>
              </a:rPr>
              <a:t> , sign in with your Facebook account credentials, and click My App/ Add New App.</a:t>
            </a:r>
          </a:p>
        </p:txBody>
      </p:sp>
    </p:spTree>
    <p:extLst>
      <p:ext uri="{BB962C8B-B14F-4D97-AF65-F5344CB8AC3E}">
        <p14:creationId xmlns:p14="http://schemas.microsoft.com/office/powerpoint/2010/main" val="349316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Shopping Demo App Overview</a:t>
            </a:r>
          </a:p>
        </p:txBody>
      </p:sp>
      <p:sp>
        <p:nvSpPr>
          <p:cNvPr id="4" name="Title 1"/>
          <p:cNvSpPr txBox="1">
            <a:spLocks/>
          </p:cNvSpPr>
          <p:nvPr/>
        </p:nvSpPr>
        <p:spPr>
          <a:xfrm>
            <a:off x="982784" y="1746220"/>
            <a:ext cx="10233855" cy="47384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Learn how to connect your Xamarin mobile apps to the cloud. </a:t>
            </a:r>
          </a:p>
          <a:p>
            <a:endParaRPr lang="en-GB" sz="3600" dirty="0"/>
          </a:p>
        </p:txBody>
      </p:sp>
      <p:pic>
        <p:nvPicPr>
          <p:cNvPr id="2" name="Picture 1"/>
          <p:cNvPicPr>
            <a:picLocks noChangeAspect="1"/>
          </p:cNvPicPr>
          <p:nvPr/>
        </p:nvPicPr>
        <p:blipFill>
          <a:blip r:embed="rId4"/>
          <a:stretch>
            <a:fillRect/>
          </a:stretch>
        </p:blipFill>
        <p:spPr>
          <a:xfrm>
            <a:off x="4667994" y="3600439"/>
            <a:ext cx="3040552" cy="2884181"/>
          </a:xfrm>
          <a:prstGeom prst="rect">
            <a:avLst/>
          </a:prstGeom>
        </p:spPr>
      </p:pic>
      <p:pic>
        <p:nvPicPr>
          <p:cNvPr id="5" name="Picture 4"/>
          <p:cNvPicPr>
            <a:picLocks noChangeAspect="1"/>
          </p:cNvPicPr>
          <p:nvPr/>
        </p:nvPicPr>
        <p:blipFill>
          <a:blip r:embed="rId5"/>
          <a:stretch>
            <a:fillRect/>
          </a:stretch>
        </p:blipFill>
        <p:spPr>
          <a:xfrm>
            <a:off x="1905287" y="2992330"/>
            <a:ext cx="1806956" cy="3492290"/>
          </a:xfrm>
          <a:prstGeom prst="rect">
            <a:avLst/>
          </a:prstGeom>
        </p:spPr>
      </p:pic>
      <p:pic>
        <p:nvPicPr>
          <p:cNvPr id="6" name="Picture 5"/>
          <p:cNvPicPr>
            <a:picLocks noChangeAspect="1"/>
          </p:cNvPicPr>
          <p:nvPr/>
        </p:nvPicPr>
        <p:blipFill>
          <a:blip r:embed="rId6"/>
          <a:stretch>
            <a:fillRect/>
          </a:stretch>
        </p:blipFill>
        <p:spPr>
          <a:xfrm>
            <a:off x="8664297" y="3009705"/>
            <a:ext cx="1763520" cy="3474915"/>
          </a:xfrm>
          <a:prstGeom prst="rect">
            <a:avLst/>
          </a:prstGeom>
        </p:spPr>
      </p:pic>
    </p:spTree>
    <p:extLst>
      <p:ext uri="{BB962C8B-B14F-4D97-AF65-F5344CB8AC3E}">
        <p14:creationId xmlns:p14="http://schemas.microsoft.com/office/powerpoint/2010/main" val="17930390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Register your application with Facebook</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143689" y="2108543"/>
            <a:ext cx="7282541" cy="5743111"/>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5"/>
            </a:pPr>
            <a:r>
              <a:rPr lang="en-GB" dirty="0"/>
              <a:t>Under "Facebook Login," click </a:t>
            </a:r>
            <a:r>
              <a:rPr lang="en-GB" b="1" dirty="0"/>
              <a:t>Get Started / Settings</a:t>
            </a:r>
            <a:r>
              <a:rPr lang="en-GB" dirty="0"/>
              <a:t>. Add your application's </a:t>
            </a:r>
            <a:r>
              <a:rPr lang="en-GB" b="1" dirty="0"/>
              <a:t>Redirect URI</a:t>
            </a:r>
            <a:r>
              <a:rPr lang="en-GB" dirty="0"/>
              <a:t> to </a:t>
            </a:r>
            <a:r>
              <a:rPr lang="en-GB" b="1" dirty="0"/>
              <a:t>Valid OAuth redirect URIs</a:t>
            </a:r>
            <a:r>
              <a:rPr lang="en-GB" dirty="0"/>
              <a:t>, then click </a:t>
            </a:r>
            <a:r>
              <a:rPr lang="en-GB" b="1" dirty="0"/>
              <a:t>Save Changes</a:t>
            </a:r>
            <a:r>
              <a:rPr lang="en-GB" dirty="0"/>
              <a:t>. Your redirect URI is the URL of your application appended with the path, /.</a:t>
            </a:r>
            <a:r>
              <a:rPr lang="en-GB" dirty="0" err="1"/>
              <a:t>auth</a:t>
            </a:r>
            <a:r>
              <a:rPr lang="en-GB" dirty="0"/>
              <a:t>/login/</a:t>
            </a:r>
            <a:r>
              <a:rPr lang="en-GB" dirty="0" err="1"/>
              <a:t>facebook</a:t>
            </a:r>
            <a:r>
              <a:rPr lang="en-GB" dirty="0"/>
              <a:t>/</a:t>
            </a:r>
            <a:r>
              <a:rPr lang="en-GB" dirty="0" err="1"/>
              <a:t>callback</a:t>
            </a:r>
            <a:r>
              <a:rPr lang="en-GB" dirty="0"/>
              <a:t>. For example, https://contoso.azurewebsites.net/.auth/login/facebook/callback. Make sure that you are using the HTTPS scheme.</a:t>
            </a:r>
          </a:p>
          <a:p>
            <a:pPr marL="342900" indent="-342900">
              <a:lnSpc>
                <a:spcPct val="90000"/>
              </a:lnSpc>
              <a:spcAft>
                <a:spcPts val="600"/>
              </a:spcAft>
              <a:buFont typeface="+mj-lt"/>
              <a:buAutoNum type="arabicPeriod" startAt="5"/>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5"/>
            </a:pPr>
            <a:endParaRPr lang="en-GB" dirty="0">
              <a:gradFill>
                <a:gsLst>
                  <a:gs pos="2917">
                    <a:schemeClr val="tx1"/>
                  </a:gs>
                  <a:gs pos="30000">
                    <a:schemeClr val="tx1"/>
                  </a:gs>
                </a:gsLst>
                <a:lin ang="5400000" scaled="0"/>
              </a:gradFill>
            </a:endParaRPr>
          </a:p>
          <a:p>
            <a:pPr marL="342900" indent="-342900">
              <a:lnSpc>
                <a:spcPct val="90000"/>
              </a:lnSpc>
              <a:spcAft>
                <a:spcPts val="600"/>
              </a:spcAft>
              <a:buFont typeface="+mj-lt"/>
              <a:buAutoNum type="arabicPeriod" startAt="5"/>
            </a:pPr>
            <a:r>
              <a:rPr lang="en-GB" dirty="0"/>
              <a:t>In the left-hand navigation, click </a:t>
            </a:r>
            <a:r>
              <a:rPr lang="en-GB" b="1" dirty="0"/>
              <a:t>Settings</a:t>
            </a:r>
            <a:r>
              <a:rPr lang="en-GB" dirty="0"/>
              <a:t>. On the </a:t>
            </a:r>
            <a:r>
              <a:rPr lang="en-GB" b="1" dirty="0"/>
              <a:t>App Secret</a:t>
            </a:r>
            <a:r>
              <a:rPr lang="en-GB" dirty="0"/>
              <a:t> field, click </a:t>
            </a:r>
            <a:r>
              <a:rPr lang="en-GB" b="1" dirty="0"/>
              <a:t>Show</a:t>
            </a:r>
            <a:r>
              <a:rPr lang="en-GB" dirty="0"/>
              <a:t>, provide your password if requested, then make a note of the values of </a:t>
            </a:r>
            <a:r>
              <a:rPr lang="en-GB" b="1" dirty="0"/>
              <a:t>App ID</a:t>
            </a:r>
            <a:r>
              <a:rPr lang="en-GB" dirty="0"/>
              <a:t> and </a:t>
            </a:r>
            <a:r>
              <a:rPr lang="en-GB" b="1" dirty="0"/>
              <a:t>App Secret</a:t>
            </a:r>
            <a:r>
              <a:rPr lang="en-GB" dirty="0"/>
              <a:t>. You use these later to configure your application in Azure.</a:t>
            </a:r>
          </a:p>
          <a:p>
            <a:pPr marL="342900" indent="-342900">
              <a:lnSpc>
                <a:spcPct val="90000"/>
              </a:lnSpc>
              <a:spcAft>
                <a:spcPts val="600"/>
              </a:spcAft>
              <a:buFont typeface="+mj-lt"/>
              <a:buAutoNum type="arabicPeriod" startAt="5"/>
            </a:pPr>
            <a:endParaRPr lang="en-GB" dirty="0"/>
          </a:p>
          <a:p>
            <a:pPr marL="342900" indent="-342900">
              <a:lnSpc>
                <a:spcPct val="90000"/>
              </a:lnSpc>
              <a:spcAft>
                <a:spcPts val="600"/>
              </a:spcAft>
              <a:buFont typeface="+mj-lt"/>
              <a:buAutoNum type="arabicPeriod" startAt="5"/>
            </a:pPr>
            <a:r>
              <a:rPr lang="en-GB" dirty="0"/>
              <a:t>The Facebook account which was used to register the application is an administrator of the app. At this point, only administrators can sign into this application. To authenticate other Facebook accounts, click </a:t>
            </a:r>
            <a:r>
              <a:rPr lang="en-GB" b="1" dirty="0"/>
              <a:t>App Review</a:t>
            </a:r>
            <a:r>
              <a:rPr lang="en-GB" dirty="0"/>
              <a:t> and enable </a:t>
            </a:r>
            <a:r>
              <a:rPr lang="en-GB" b="1" dirty="0"/>
              <a:t>Make public</a:t>
            </a:r>
            <a:r>
              <a:rPr lang="en-GB" dirty="0"/>
              <a:t> to enable general public access using Facebook authentication.</a:t>
            </a: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12" name="Picture 11"/>
          <p:cNvPicPr>
            <a:picLocks noChangeAspect="1"/>
          </p:cNvPicPr>
          <p:nvPr/>
        </p:nvPicPr>
        <p:blipFill>
          <a:blip r:embed="rId5"/>
          <a:stretch>
            <a:fillRect/>
          </a:stretch>
        </p:blipFill>
        <p:spPr>
          <a:xfrm>
            <a:off x="7016332" y="1779165"/>
            <a:ext cx="5086406" cy="2760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6"/>
          <a:stretch>
            <a:fillRect/>
          </a:stretch>
        </p:blipFill>
        <p:spPr>
          <a:xfrm>
            <a:off x="7016332" y="4784786"/>
            <a:ext cx="5086406" cy="26717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37051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Register your application with Facebook</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97974" y="2108543"/>
            <a:ext cx="11364683"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9"/>
            </a:pPr>
            <a:r>
              <a:rPr lang="en-GB" dirty="0"/>
              <a:t>The Facebook account which was used to register the application is an administrator of the app. At this point, only administrators can sign into this application. To authenticate other Facebook accounts, click </a:t>
            </a:r>
            <a:r>
              <a:rPr lang="en-GB" b="1" dirty="0"/>
              <a:t>App Review</a:t>
            </a:r>
            <a:r>
              <a:rPr lang="en-GB" dirty="0"/>
              <a:t> and enable </a:t>
            </a:r>
            <a:r>
              <a:rPr lang="en-GB" b="1" dirty="0"/>
              <a:t>Make public</a:t>
            </a:r>
            <a:r>
              <a:rPr lang="en-GB" dirty="0"/>
              <a:t> to enable general public access using Facebook authentication.</a:t>
            </a:r>
            <a:endParaRPr lang="en-GB" dirty="0">
              <a:gradFill>
                <a:gsLst>
                  <a:gs pos="2917">
                    <a:schemeClr val="tx1"/>
                  </a:gs>
                  <a:gs pos="30000">
                    <a:schemeClr val="tx1"/>
                  </a:gs>
                </a:gsLst>
                <a:lin ang="5400000" scaled="0"/>
              </a:gradFill>
            </a:endParaRPr>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5"/>
          <a:stretch>
            <a:fillRect/>
          </a:stretch>
        </p:blipFill>
        <p:spPr>
          <a:xfrm>
            <a:off x="3432562" y="3265715"/>
            <a:ext cx="5574277" cy="3384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Oval 8"/>
          <p:cNvSpPr/>
          <p:nvPr/>
        </p:nvSpPr>
        <p:spPr bwMode="auto">
          <a:xfrm>
            <a:off x="5204052" y="3683000"/>
            <a:ext cx="2441348" cy="578917"/>
          </a:xfrm>
          <a:prstGeom prst="ellipse">
            <a:avLst/>
          </a:prstGeom>
          <a:noFill/>
          <a:ln w="95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0698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Configure </a:t>
            </a:r>
            <a:r>
              <a:rPr lang="en-GB" sz="4400" b="1" dirty="0" err="1"/>
              <a:t>facebook</a:t>
            </a:r>
            <a:r>
              <a:rPr lang="en-GB" sz="4400" b="1" dirty="0"/>
              <a:t> Authentication:</a:t>
            </a:r>
          </a:p>
          <a:p>
            <a:r>
              <a:rPr lang="en-GB" sz="2800" b="1" dirty="0"/>
              <a:t>Add Facebook information to you application</a:t>
            </a:r>
          </a:p>
          <a:p>
            <a:endParaRPr lang="en-US" b="1" dirty="0"/>
          </a:p>
        </p:txBody>
      </p:sp>
      <p:pic>
        <p:nvPicPr>
          <p:cNvPr id="4" name="Picture 3"/>
          <p:cNvPicPr>
            <a:picLocks noChangeAspect="1"/>
          </p:cNvPicPr>
          <p:nvPr/>
        </p:nvPicPr>
        <p:blipFill>
          <a:blip r:embed="rId4"/>
          <a:stretch>
            <a:fillRect/>
          </a:stretch>
        </p:blipFill>
        <p:spPr>
          <a:xfrm>
            <a:off x="10123683" y="154607"/>
            <a:ext cx="1419467" cy="1419467"/>
          </a:xfrm>
          <a:prstGeom prst="rect">
            <a:avLst/>
          </a:prstGeom>
        </p:spPr>
      </p:pic>
      <p:sp>
        <p:nvSpPr>
          <p:cNvPr id="5" name="TextBox 4"/>
          <p:cNvSpPr txBox="1"/>
          <p:nvPr/>
        </p:nvSpPr>
        <p:spPr>
          <a:xfrm>
            <a:off x="-79826" y="1467193"/>
            <a:ext cx="6150426" cy="6084743"/>
          </a:xfrm>
          <a:prstGeom prst="rect">
            <a:avLst/>
          </a:prstGeom>
          <a:noFill/>
        </p:spPr>
        <p:txBody>
          <a:bodyPr wrap="square" lIns="182880" tIns="146304" rIns="182880" bIns="146304" rtlCol="0">
            <a:spAutoFit/>
          </a:bodyPr>
          <a:lstStyle/>
          <a:p>
            <a:pPr marL="342900" indent="-342900">
              <a:buFont typeface="+mj-lt"/>
              <a:buAutoNum type="arabicPeriod"/>
            </a:pPr>
            <a:r>
              <a:rPr lang="en-GB" dirty="0"/>
              <a:t>Back in the </a:t>
            </a:r>
            <a:r>
              <a:rPr lang="en-GB" dirty="0">
                <a:hlinkClick r:id="rId5"/>
              </a:rPr>
              <a:t>Azure portal</a:t>
            </a:r>
            <a:r>
              <a:rPr lang="en-GB" dirty="0"/>
              <a:t>, navigate to your application. Click </a:t>
            </a:r>
            <a:r>
              <a:rPr lang="en-GB" b="1" dirty="0"/>
              <a:t>Settings</a:t>
            </a:r>
            <a:r>
              <a:rPr lang="en-GB" dirty="0"/>
              <a:t> &gt; </a:t>
            </a:r>
            <a:r>
              <a:rPr lang="en-GB" b="1" dirty="0"/>
              <a:t>Authentication / Authorization</a:t>
            </a:r>
            <a:r>
              <a:rPr lang="en-GB" dirty="0"/>
              <a:t>, and make sure that </a:t>
            </a:r>
            <a:r>
              <a:rPr lang="en-GB" b="1" dirty="0"/>
              <a:t>App Service Authentication</a:t>
            </a:r>
            <a:r>
              <a:rPr lang="en-GB" dirty="0"/>
              <a:t> is </a:t>
            </a:r>
            <a:r>
              <a:rPr lang="en-GB" b="1" dirty="0"/>
              <a:t>On</a:t>
            </a:r>
            <a:r>
              <a:rPr lang="en-GB" dirty="0"/>
              <a:t>.</a:t>
            </a:r>
          </a:p>
          <a:p>
            <a:pPr marL="342900" indent="-342900">
              <a:buFont typeface="+mj-lt"/>
              <a:buAutoNum type="arabicPeriod"/>
            </a:pPr>
            <a:r>
              <a:rPr lang="en-GB" dirty="0"/>
              <a:t>Click </a:t>
            </a:r>
            <a:r>
              <a:rPr lang="en-GB" b="1" dirty="0"/>
              <a:t>Facebook</a:t>
            </a:r>
            <a:r>
              <a:rPr lang="en-GB" dirty="0"/>
              <a:t>, paste in the App ID and App Secret values which you obtained previously, optionally enable any scopes needed by your application, then click </a:t>
            </a:r>
            <a:r>
              <a:rPr lang="en-GB" b="1" dirty="0"/>
              <a:t>OK</a:t>
            </a:r>
            <a:r>
              <a:rPr lang="en-GB" dirty="0"/>
              <a:t>.</a:t>
            </a:r>
          </a:p>
          <a:p>
            <a:pPr marL="342900" indent="-342900">
              <a:buFont typeface="+mj-lt"/>
              <a:buAutoNum type="arabicPeriod"/>
            </a:pPr>
            <a:r>
              <a:rPr lang="en-GB" dirty="0"/>
              <a:t>By default, App Service provides authentication but does not restrict authorized access to your site content and APIs. You must authorize users in your app code.</a:t>
            </a:r>
          </a:p>
          <a:p>
            <a:pPr marL="342900" indent="-342900">
              <a:buFont typeface="+mj-lt"/>
              <a:buAutoNum type="arabicPeriod"/>
            </a:pPr>
            <a:r>
              <a:rPr lang="en-GB" dirty="0"/>
              <a:t>(Optional) To restrict access to your site to only users authenticated by Facebook, set </a:t>
            </a:r>
            <a:r>
              <a:rPr lang="en-GB" b="1" dirty="0"/>
              <a:t>Action to take when request is not authenticated</a:t>
            </a:r>
            <a:r>
              <a:rPr lang="en-GB" dirty="0"/>
              <a:t> to </a:t>
            </a:r>
            <a:r>
              <a:rPr lang="en-GB" b="1" dirty="0"/>
              <a:t>Facebook</a:t>
            </a:r>
            <a:r>
              <a:rPr lang="en-GB" dirty="0"/>
              <a:t>. This requires that all requests be authenticated, and all unauthenticated requests are redirected to Facebook for authentication.</a:t>
            </a:r>
          </a:p>
          <a:p>
            <a:pPr marL="342900" indent="-342900">
              <a:buFont typeface="+mj-lt"/>
              <a:buAutoNum type="arabicPeriod"/>
            </a:pPr>
            <a:r>
              <a:rPr lang="en-GB" dirty="0"/>
              <a:t>When done configuring authentication, click </a:t>
            </a:r>
            <a:r>
              <a:rPr lang="en-GB" b="1" dirty="0"/>
              <a:t>Save</a:t>
            </a:r>
            <a:r>
              <a:rPr lang="en-GB" dirty="0"/>
              <a:t>.</a:t>
            </a:r>
          </a:p>
          <a:p>
            <a:pPr marL="342900" indent="-342900">
              <a:buFont typeface="+mj-lt"/>
              <a:buAutoNum type="arabicPeriod"/>
            </a:pPr>
            <a:endParaRPr lang="en-GB" dirty="0"/>
          </a:p>
          <a:p>
            <a:pPr>
              <a:lnSpc>
                <a:spcPct val="90000"/>
              </a:lnSpc>
              <a:spcAft>
                <a:spcPts val="600"/>
              </a:spcAft>
            </a:pPr>
            <a:endParaRPr lang="en-GB"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6"/>
          <a:stretch>
            <a:fillRect/>
          </a:stretch>
        </p:blipFill>
        <p:spPr>
          <a:xfrm>
            <a:off x="5921228" y="1869667"/>
            <a:ext cx="6175887" cy="3451634"/>
          </a:xfrm>
          <a:prstGeom prst="rect">
            <a:avLst/>
          </a:prstGeom>
        </p:spPr>
      </p:pic>
    </p:spTree>
    <p:extLst>
      <p:ext uri="{BB962C8B-B14F-4D97-AF65-F5344CB8AC3E}">
        <p14:creationId xmlns:p14="http://schemas.microsoft.com/office/powerpoint/2010/main" val="30070577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endParaRPr lang="en-US" b="1" dirty="0"/>
          </a:p>
        </p:txBody>
      </p:sp>
      <p:sp>
        <p:nvSpPr>
          <p:cNvPr id="4" name="TextBox 3"/>
          <p:cNvSpPr txBox="1"/>
          <p:nvPr/>
        </p:nvSpPr>
        <p:spPr>
          <a:xfrm>
            <a:off x="365224" y="1545031"/>
            <a:ext cx="7146826" cy="3681008"/>
          </a:xfrm>
          <a:prstGeom prst="rect">
            <a:avLst/>
          </a:prstGeom>
          <a:noFill/>
        </p:spPr>
        <p:txBody>
          <a:bodyPr wrap="square" lIns="182880" tIns="146304" rIns="182880" bIns="146304" rtlCol="0">
            <a:spAutoFit/>
          </a:bodyPr>
          <a:lstStyle/>
          <a:p>
            <a:r>
              <a:rPr lang="en-GB" sz="2000" dirty="0">
                <a:latin typeface="+mj-lt"/>
              </a:rPr>
              <a:t>The client authentication happens entirely in the Shared Project. </a:t>
            </a:r>
            <a:r>
              <a:rPr lang="en-GB" sz="2000" b="1" dirty="0" err="1">
                <a:latin typeface="+mj-lt"/>
              </a:rPr>
              <a:t>AuthenticationService</a:t>
            </a:r>
            <a:r>
              <a:rPr lang="en-GB" sz="2000" dirty="0">
                <a:latin typeface="+mj-lt"/>
              </a:rPr>
              <a:t> class provides a singleton instance which simplifies everything to a single call: </a:t>
            </a:r>
            <a:r>
              <a:rPr lang="en-GB" sz="2000" b="1" dirty="0" err="1">
                <a:latin typeface="+mj-lt"/>
              </a:rPr>
              <a:t>RequestLoginIfNecessary</a:t>
            </a:r>
            <a:r>
              <a:rPr lang="en-GB" sz="2000" b="1" dirty="0">
                <a:latin typeface="+mj-lt"/>
              </a:rPr>
              <a:t>()</a:t>
            </a:r>
            <a:r>
              <a:rPr lang="en-GB" sz="2000" dirty="0">
                <a:latin typeface="+mj-lt"/>
              </a:rPr>
              <a:t>. Authentication starts when the app asks user </a:t>
            </a:r>
            <a:r>
              <a:rPr lang="en-GB" sz="2000" dirty="0" err="1">
                <a:latin typeface="+mj-lt"/>
              </a:rPr>
              <a:t>user</a:t>
            </a:r>
            <a:r>
              <a:rPr lang="en-GB" sz="2000" dirty="0">
                <a:latin typeface="+mj-lt"/>
              </a:rPr>
              <a:t> to select a preferred provider: Facebook or Twitter, and executes the Azure’s Authentication broker consequently based on user selection.</a:t>
            </a:r>
          </a:p>
          <a:p>
            <a:endParaRPr lang="en-GB" sz="2000" dirty="0">
              <a:latin typeface="+mj-lt"/>
            </a:endParaRPr>
          </a:p>
          <a:p>
            <a:r>
              <a:rPr lang="en-GB" sz="2000" dirty="0">
                <a:latin typeface="+mj-lt"/>
              </a:rPr>
              <a:t>Depending on the target platform the call to </a:t>
            </a:r>
            <a:r>
              <a:rPr lang="en-GB" sz="2000" b="1" dirty="0" err="1">
                <a:latin typeface="+mj-lt"/>
              </a:rPr>
              <a:t>LoginWithProviderAsync</a:t>
            </a:r>
            <a:r>
              <a:rPr lang="en-GB" sz="2000" b="1" dirty="0">
                <a:latin typeface="+mj-lt"/>
              </a:rPr>
              <a:t>() </a:t>
            </a:r>
            <a:r>
              <a:rPr lang="en-GB" sz="2000" dirty="0">
                <a:latin typeface="+mj-lt"/>
              </a:rPr>
              <a:t>differs, although differences are subtle and assure the consistence with OS’ SDK.</a:t>
            </a:r>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5" name="Picture 4"/>
          <p:cNvPicPr>
            <a:picLocks noChangeAspect="1"/>
          </p:cNvPicPr>
          <p:nvPr/>
        </p:nvPicPr>
        <p:blipFill>
          <a:blip r:embed="rId5"/>
          <a:stretch>
            <a:fillRect/>
          </a:stretch>
        </p:blipFill>
        <p:spPr>
          <a:xfrm>
            <a:off x="8089900" y="1619249"/>
            <a:ext cx="3203700" cy="5005781"/>
          </a:xfrm>
          <a:prstGeom prst="rect">
            <a:avLst/>
          </a:prstGeom>
        </p:spPr>
      </p:pic>
    </p:spTree>
    <p:extLst>
      <p:ext uri="{BB962C8B-B14F-4D97-AF65-F5344CB8AC3E}">
        <p14:creationId xmlns:p14="http://schemas.microsoft.com/office/powerpoint/2010/main" val="554853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err="1"/>
              <a:t>Xamarin.iOS</a:t>
            </a:r>
            <a:endParaRPr lang="en-US" sz="2800" b="1" dirty="0"/>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9" name="Picture 8"/>
          <p:cNvPicPr>
            <a:picLocks noChangeAspect="1"/>
          </p:cNvPicPr>
          <p:nvPr/>
        </p:nvPicPr>
        <p:blipFill>
          <a:blip r:embed="rId5"/>
          <a:stretch>
            <a:fillRect/>
          </a:stretch>
        </p:blipFill>
        <p:spPr>
          <a:xfrm>
            <a:off x="61306" y="339045"/>
            <a:ext cx="1005007" cy="1248455"/>
          </a:xfrm>
          <a:prstGeom prst="rect">
            <a:avLst/>
          </a:prstGeom>
        </p:spPr>
      </p:pic>
      <p:sp>
        <p:nvSpPr>
          <p:cNvPr id="10" name="Rectangle 9"/>
          <p:cNvSpPr/>
          <p:nvPr/>
        </p:nvSpPr>
        <p:spPr>
          <a:xfrm>
            <a:off x="425320" y="2767732"/>
            <a:ext cx="13239750" cy="3293209"/>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MobileServiceUser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LoginWithProviderAsync</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MobileServiceAuthenticationProvider</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window = </a:t>
            </a:r>
            <a:r>
              <a:rPr lang="en-US" sz="1600" dirty="0" err="1">
                <a:solidFill>
                  <a:srgbClr val="000000"/>
                </a:solidFill>
                <a:latin typeface="Consolas" panose="020B0609020204030204" pitchFamily="49" charset="0"/>
              </a:rPr>
              <a:t>UIKit.</a:t>
            </a:r>
            <a:r>
              <a:rPr lang="en-US" sz="1600" dirty="0" err="1">
                <a:solidFill>
                  <a:srgbClr val="2B91AF"/>
                </a:solidFill>
                <a:latin typeface="Consolas" panose="020B0609020204030204" pitchFamily="49" charset="0"/>
              </a:rPr>
              <a:t>UIApplication</a:t>
            </a:r>
            <a:r>
              <a:rPr lang="en-US" sz="1600" dirty="0" err="1">
                <a:solidFill>
                  <a:srgbClr val="000000"/>
                </a:solidFill>
                <a:latin typeface="Consolas" panose="020B0609020204030204" pitchFamily="49" charset="0"/>
              </a:rPr>
              <a:t>.SharedApplication.KeyWindow</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vc</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window.RootViewController</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dirty="0">
                <a:solidFill>
                  <a:srgbClr val="008000"/>
                </a:solidFill>
                <a:latin typeface="Consolas" panose="020B0609020204030204" pitchFamily="49" charset="0"/>
              </a:rPr>
              <a:t>// take top presented view controller</a:t>
            </a:r>
            <a:endParaRPr lang="en-GB"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while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vc.PresentedViewController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vc</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vc.PresentedViewController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SaleItemDataService</a:t>
            </a:r>
            <a:r>
              <a:rPr lang="en-US" sz="1600" dirty="0" err="1">
                <a:solidFill>
                  <a:srgbClr val="000000"/>
                </a:solidFill>
                <a:latin typeface="Consolas" panose="020B0609020204030204" pitchFamily="49" charset="0"/>
              </a:rPr>
              <a:t>.Instance.MobileService.LoginAsync</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vc</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6779009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err="1"/>
              <a:t>Xamarin.Android</a:t>
            </a:r>
            <a:endParaRPr lang="en-US" sz="2800" b="1" dirty="0"/>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2" name="Picture 1"/>
          <p:cNvPicPr>
            <a:picLocks noChangeAspect="1"/>
          </p:cNvPicPr>
          <p:nvPr/>
        </p:nvPicPr>
        <p:blipFill>
          <a:blip r:embed="rId5"/>
          <a:stretch>
            <a:fillRect/>
          </a:stretch>
        </p:blipFill>
        <p:spPr>
          <a:xfrm>
            <a:off x="0" y="450200"/>
            <a:ext cx="1210355" cy="1210355"/>
          </a:xfrm>
          <a:prstGeom prst="rect">
            <a:avLst/>
          </a:prstGeom>
        </p:spPr>
      </p:pic>
      <p:sp>
        <p:nvSpPr>
          <p:cNvPr id="9" name="Rectangle 8"/>
          <p:cNvSpPr/>
          <p:nvPr/>
        </p:nvSpPr>
        <p:spPr>
          <a:xfrm>
            <a:off x="323850" y="2834839"/>
            <a:ext cx="11569700" cy="1323439"/>
          </a:xfrm>
          <a:prstGeom prst="rect">
            <a:avLst/>
          </a:prstGeom>
        </p:spPr>
        <p:txBody>
          <a:bodyPr wrap="square">
            <a:spAutoFit/>
          </a:bodyPr>
          <a:lstStyle/>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000000"/>
                </a:solidFill>
                <a:latin typeface="Consolas" panose="020B0609020204030204" pitchFamily="49" charset="0"/>
              </a:rPr>
              <a:t>MobileServiceUser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LoginWithProviderAsync</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MobileServiceAuthenticationProvider</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SaleItemDataService.Instance.MobileService.LoginAsync</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Plugin.CurrentActivity.CrossCurrentActivity.Current.Activity</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990988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a:t>Windows 10 Mobile</a:t>
            </a:r>
            <a:endParaRPr lang="en-US" sz="2800" b="1" dirty="0"/>
          </a:p>
        </p:txBody>
      </p:sp>
      <p:pic>
        <p:nvPicPr>
          <p:cNvPr id="6" name="Picture 5"/>
          <p:cNvPicPr>
            <a:picLocks noChangeAspect="1"/>
          </p:cNvPicPr>
          <p:nvPr/>
        </p:nvPicPr>
        <p:blipFill>
          <a:blip r:embed="rId4"/>
          <a:stretch>
            <a:fillRect/>
          </a:stretch>
        </p:blipFill>
        <p:spPr>
          <a:xfrm>
            <a:off x="10010877" y="313645"/>
            <a:ext cx="1665159" cy="1094831"/>
          </a:xfrm>
          <a:prstGeom prst="rect">
            <a:avLst/>
          </a:prstGeom>
        </p:spPr>
      </p:pic>
      <p:pic>
        <p:nvPicPr>
          <p:cNvPr id="4" name="Picture 3"/>
          <p:cNvPicPr>
            <a:picLocks noChangeAspect="1"/>
          </p:cNvPicPr>
          <p:nvPr/>
        </p:nvPicPr>
        <p:blipFill>
          <a:blip r:embed="rId5"/>
          <a:stretch>
            <a:fillRect/>
          </a:stretch>
        </p:blipFill>
        <p:spPr>
          <a:xfrm>
            <a:off x="146050" y="634350"/>
            <a:ext cx="882650" cy="882650"/>
          </a:xfrm>
          <a:prstGeom prst="rect">
            <a:avLst/>
          </a:prstGeom>
        </p:spPr>
      </p:pic>
      <p:sp>
        <p:nvSpPr>
          <p:cNvPr id="9" name="Rectangle 8"/>
          <p:cNvSpPr/>
          <p:nvPr/>
        </p:nvSpPr>
        <p:spPr>
          <a:xfrm>
            <a:off x="238449" y="2809412"/>
            <a:ext cx="13449300" cy="1815882"/>
          </a:xfrm>
          <a:prstGeom prst="rect">
            <a:avLst/>
          </a:prstGeom>
        </p:spPr>
        <p:txBody>
          <a:bodyPr wrap="square">
            <a:spAutoFit/>
          </a:bodyPr>
          <a:lstStyle/>
          <a:p>
            <a:r>
              <a:rPr lang="en-GB" sz="1600" dirty="0">
                <a:solidFill>
                  <a:srgbClr val="000000"/>
                </a:solidFill>
                <a:latin typeface="Consolas" panose="020B0609020204030204" pitchFamily="49" charset="0"/>
              </a:rPr>
              <a:t> </a:t>
            </a:r>
            <a:r>
              <a:rPr lang="en-GB" sz="1600" dirty="0">
                <a:solidFill>
                  <a:srgbClr val="008000"/>
                </a:solidFill>
                <a:latin typeface="Consolas" panose="020B0609020204030204" pitchFamily="49" charset="0"/>
              </a:rPr>
              <a:t>//// In UWP we need to be logged in to subscribe to push notifications</a:t>
            </a:r>
            <a:endParaRPr lang="en-GB"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MobileServiceUser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LoginWithProviderAsync</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MobileServiceAuthenticationProvider</a:t>
            </a:r>
            <a:r>
              <a:rPr lang="en-US" sz="1600" dirty="0">
                <a:solidFill>
                  <a:srgbClr val="000000"/>
                </a:solidFill>
                <a:latin typeface="Consolas" panose="020B0609020204030204" pitchFamily="49" charset="0"/>
              </a:rPr>
              <a:t> provider)</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serviceUser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SaleItemDataService</a:t>
            </a:r>
            <a:r>
              <a:rPr lang="en-US" sz="1600" dirty="0" err="1">
                <a:solidFill>
                  <a:srgbClr val="000000"/>
                </a:solidFill>
                <a:latin typeface="Consolas" panose="020B0609020204030204" pitchFamily="49" charset="0"/>
              </a:rPr>
              <a:t>.Instance.MobileService.LoginAsync</a:t>
            </a:r>
            <a:r>
              <a:rPr lang="en-US" sz="1600" dirty="0">
                <a:solidFill>
                  <a:srgbClr val="000000"/>
                </a:solidFill>
                <a:latin typeface="Consolas" panose="020B0609020204030204" pitchFamily="49" charset="0"/>
              </a:rPr>
              <a:t>(provider);</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serviceUser</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619043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5" name="Title 1"/>
          <p:cNvSpPr txBox="1">
            <a:spLocks/>
          </p:cNvSpPr>
          <p:nvPr/>
        </p:nvSpPr>
        <p:spPr>
          <a:xfrm>
            <a:off x="982785" y="450200"/>
            <a:ext cx="9860672" cy="111825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Authentication in client side</a:t>
            </a:r>
          </a:p>
          <a:p>
            <a:r>
              <a:rPr lang="en-GB" sz="2800" b="1" dirty="0"/>
              <a:t>Let’s run</a:t>
            </a:r>
            <a:endParaRPr lang="en-US" sz="2800" b="1" dirty="0"/>
          </a:p>
        </p:txBody>
      </p:sp>
      <p:pic>
        <p:nvPicPr>
          <p:cNvPr id="6" name="Picture 5"/>
          <p:cNvPicPr>
            <a:picLocks noChangeAspect="1"/>
          </p:cNvPicPr>
          <p:nvPr/>
        </p:nvPicPr>
        <p:blipFill>
          <a:blip r:embed="rId4"/>
          <a:stretch>
            <a:fillRect/>
          </a:stretch>
        </p:blipFill>
        <p:spPr>
          <a:xfrm>
            <a:off x="785057" y="2425590"/>
            <a:ext cx="10058400" cy="2326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649320" y="1771650"/>
            <a:ext cx="10655802" cy="4311950"/>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GB" sz="2400" dirty="0">
                <a:latin typeface="+mj-lt"/>
              </a:rPr>
              <a:t>Set the </a:t>
            </a:r>
            <a:r>
              <a:rPr lang="en-GB" sz="2400" dirty="0" err="1">
                <a:latin typeface="+mj-lt"/>
              </a:rPr>
              <a:t>AppSettings</a:t>
            </a:r>
            <a:r>
              <a:rPr lang="en-GB" sz="2400" dirty="0">
                <a:latin typeface="+mj-lt"/>
              </a:rPr>
              <a:t> ‘</a:t>
            </a:r>
            <a:r>
              <a:rPr lang="en-GB" sz="2400" dirty="0" err="1">
                <a:latin typeface="+mj-lt"/>
              </a:rPr>
              <a:t>ApiAddress</a:t>
            </a:r>
            <a:r>
              <a:rPr lang="en-GB" sz="2400" dirty="0">
                <a:latin typeface="+mj-lt"/>
              </a:rPr>
              <a:t>’ string with your mobile app address (https):</a:t>
            </a: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r>
              <a:rPr lang="en-GB" sz="2400" dirty="0">
                <a:latin typeface="+mj-lt"/>
              </a:rPr>
              <a:t>Run the App</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pic>
        <p:nvPicPr>
          <p:cNvPr id="9" name="Picture 8"/>
          <p:cNvPicPr>
            <a:picLocks noChangeAspect="1"/>
          </p:cNvPicPr>
          <p:nvPr/>
        </p:nvPicPr>
        <p:blipFill>
          <a:blip r:embed="rId5"/>
          <a:stretch>
            <a:fillRect/>
          </a:stretch>
        </p:blipFill>
        <p:spPr>
          <a:xfrm>
            <a:off x="10010877" y="313645"/>
            <a:ext cx="1665159" cy="1094831"/>
          </a:xfrm>
          <a:prstGeom prst="rect">
            <a:avLst/>
          </a:prstGeom>
        </p:spPr>
      </p:pic>
    </p:spTree>
    <p:extLst>
      <p:ext uri="{BB962C8B-B14F-4D97-AF65-F5344CB8AC3E}">
        <p14:creationId xmlns:p14="http://schemas.microsoft.com/office/powerpoint/2010/main" val="6614387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434479" y="1197139"/>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b="1" dirty="0"/>
              <a:t>Offline Data Sync</a:t>
            </a:r>
          </a:p>
          <a:p>
            <a:r>
              <a:rPr lang="en-GB" sz="5400" b="1" dirty="0"/>
              <a:t>Allow your app to work offline and sync after with Offline Data Sync</a:t>
            </a:r>
            <a:endParaRPr lang="en-US" sz="5400" b="1" dirty="0"/>
          </a:p>
        </p:txBody>
      </p:sp>
      <p:pic>
        <p:nvPicPr>
          <p:cNvPr id="2" name="Picture 1"/>
          <p:cNvPicPr>
            <a:picLocks noChangeAspect="1"/>
          </p:cNvPicPr>
          <p:nvPr/>
        </p:nvPicPr>
        <p:blipFill>
          <a:blip r:embed="rId4"/>
          <a:stretch>
            <a:fillRect/>
          </a:stretch>
        </p:blipFill>
        <p:spPr>
          <a:xfrm>
            <a:off x="4410044" y="3697392"/>
            <a:ext cx="2916307" cy="2916307"/>
          </a:xfrm>
          <a:prstGeom prst="rect">
            <a:avLst/>
          </a:prstGeom>
        </p:spPr>
      </p:pic>
    </p:spTree>
    <p:extLst>
      <p:ext uri="{BB962C8B-B14F-4D97-AF65-F5344CB8AC3E}">
        <p14:creationId xmlns:p14="http://schemas.microsoft.com/office/powerpoint/2010/main" val="36000575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Allow your app to work offline and sync after with Offline Data Sync</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982785" y="1958811"/>
            <a:ext cx="11364683" cy="4604337"/>
          </a:xfrm>
          <a:prstGeom prst="rect">
            <a:avLst/>
          </a:prstGeom>
          <a:noFill/>
        </p:spPr>
        <p:txBody>
          <a:bodyPr wrap="square" lIns="182880" tIns="146304" rIns="182880" bIns="146304" rtlCol="0">
            <a:spAutoFit/>
          </a:bodyPr>
          <a:lstStyle/>
          <a:p>
            <a:r>
              <a:rPr lang="en-GB" sz="2000" dirty="0"/>
              <a:t>Mobile users need to access data at all times, on and offline. Use offline data sync to make sure your users can view, create, and modify data, even when they experience connectivity issues or are offline.</a:t>
            </a:r>
          </a:p>
          <a:p>
            <a:endParaRPr lang="en-GB" sz="2000" dirty="0"/>
          </a:p>
          <a:p>
            <a:r>
              <a:rPr lang="en-GB" sz="2000" dirty="0"/>
              <a:t>The Azure Mobile SDK includes offline data sync capabilities, creating apps that remain functional without a network connection. When apps are in offline mode, users can access, create, and modify data of any type. Changes are stored locally, and, when the app detects a network connection, checks for conflicts with Azure Mobile App backend, and synchronizes locally stored data accordingly.</a:t>
            </a:r>
          </a:p>
          <a:p>
            <a:endParaRPr lang="en-GB" sz="2000" dirty="0"/>
          </a:p>
          <a:p>
            <a:r>
              <a:rPr lang="en-GB" sz="2000" dirty="0"/>
              <a:t>When your app is in offline mode, users can still create and modify data, which will be saved to a local store. When the app is back online, it can synchronize local changes with your Azure Mobile App backend. </a:t>
            </a:r>
          </a:p>
          <a:p>
            <a:endParaRPr lang="en-GB" sz="2000" dirty="0"/>
          </a:p>
        </p:txBody>
      </p:sp>
      <p:pic>
        <p:nvPicPr>
          <p:cNvPr id="6" name="Picture 5"/>
          <p:cNvPicPr>
            <a:picLocks noChangeAspect="1"/>
          </p:cNvPicPr>
          <p:nvPr/>
        </p:nvPicPr>
        <p:blipFill>
          <a:blip r:embed="rId5"/>
          <a:stretch>
            <a:fillRect/>
          </a:stretch>
        </p:blipFill>
        <p:spPr>
          <a:xfrm>
            <a:off x="98184" y="5154593"/>
            <a:ext cx="957598" cy="957598"/>
          </a:xfrm>
          <a:prstGeom prst="rect">
            <a:avLst/>
          </a:prstGeom>
        </p:spPr>
      </p:pic>
      <p:pic>
        <p:nvPicPr>
          <p:cNvPr id="7" name="Picture 6"/>
          <p:cNvPicPr>
            <a:picLocks noChangeAspect="1"/>
          </p:cNvPicPr>
          <p:nvPr/>
        </p:nvPicPr>
        <p:blipFill>
          <a:blip r:embed="rId6"/>
          <a:stretch>
            <a:fillRect/>
          </a:stretch>
        </p:blipFill>
        <p:spPr>
          <a:xfrm>
            <a:off x="98184" y="3510980"/>
            <a:ext cx="989310" cy="1001617"/>
          </a:xfrm>
          <a:prstGeom prst="rect">
            <a:avLst/>
          </a:prstGeom>
        </p:spPr>
      </p:pic>
      <p:pic>
        <p:nvPicPr>
          <p:cNvPr id="9" name="Picture 8"/>
          <p:cNvPicPr>
            <a:picLocks noChangeAspect="1"/>
          </p:cNvPicPr>
          <p:nvPr/>
        </p:nvPicPr>
        <p:blipFill>
          <a:blip r:embed="rId7"/>
          <a:stretch>
            <a:fillRect/>
          </a:stretch>
        </p:blipFill>
        <p:spPr>
          <a:xfrm>
            <a:off x="98184" y="2113681"/>
            <a:ext cx="989434" cy="989434"/>
          </a:xfrm>
          <a:prstGeom prst="rect">
            <a:avLst/>
          </a:prstGeom>
        </p:spPr>
      </p:pic>
    </p:spTree>
    <p:extLst>
      <p:ext uri="{BB962C8B-B14F-4D97-AF65-F5344CB8AC3E}">
        <p14:creationId xmlns:p14="http://schemas.microsoft.com/office/powerpoint/2010/main" val="844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3" name="TextBox 2"/>
          <p:cNvSpPr txBox="1"/>
          <p:nvPr/>
        </p:nvSpPr>
        <p:spPr>
          <a:xfrm>
            <a:off x="1176802" y="1537853"/>
            <a:ext cx="10676598" cy="466897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We are going to build a cross platform shopping app that uses </a:t>
            </a:r>
            <a:r>
              <a:rPr lang="en-GB" sz="3600" dirty="0">
                <a:latin typeface="+mj-lt"/>
              </a:rPr>
              <a:t>a wide range of Azure services to help users:</a:t>
            </a:r>
          </a:p>
          <a:p>
            <a:pPr marL="571500" indent="-571500">
              <a:lnSpc>
                <a:spcPct val="90000"/>
              </a:lnSpc>
              <a:spcAft>
                <a:spcPts val="600"/>
              </a:spcAft>
              <a:buFont typeface="Arial" panose="020B0604020202020204" pitchFamily="34" charset="0"/>
              <a:buChar char="•"/>
            </a:pPr>
            <a:r>
              <a:rPr lang="en-GB" sz="3600" dirty="0">
                <a:latin typeface="+mj-lt"/>
              </a:rPr>
              <a:t>authenticate with Facebook or Twitter</a:t>
            </a:r>
          </a:p>
          <a:p>
            <a:pPr marL="571500" indent="-571500">
              <a:lnSpc>
                <a:spcPct val="90000"/>
              </a:lnSpc>
              <a:spcAft>
                <a:spcPts val="600"/>
              </a:spcAft>
              <a:buFont typeface="Arial" panose="020B0604020202020204" pitchFamily="34" charset="0"/>
              <a:buChar char="•"/>
            </a:pPr>
            <a:r>
              <a:rPr lang="en-GB" sz="3600" dirty="0">
                <a:latin typeface="+mj-lt"/>
              </a:rPr>
              <a:t>sell and buy personal items</a:t>
            </a:r>
          </a:p>
          <a:p>
            <a:pPr marL="571500" indent="-571500">
              <a:lnSpc>
                <a:spcPct val="90000"/>
              </a:lnSpc>
              <a:spcAft>
                <a:spcPts val="600"/>
              </a:spcAft>
              <a:buFont typeface="Arial" panose="020B0604020202020204" pitchFamily="34" charset="0"/>
              <a:buChar char="•"/>
            </a:pPr>
            <a:r>
              <a:rPr lang="en-GB" sz="3600" dirty="0">
                <a:latin typeface="+mj-lt"/>
              </a:rPr>
              <a:t>get notifications when items are purchased</a:t>
            </a:r>
          </a:p>
          <a:p>
            <a:pPr marL="571500" indent="-571500">
              <a:lnSpc>
                <a:spcPct val="90000"/>
              </a:lnSpc>
              <a:spcAft>
                <a:spcPts val="600"/>
              </a:spcAft>
              <a:buFont typeface="Arial" panose="020B0604020202020204" pitchFamily="34" charset="0"/>
              <a:buChar char="•"/>
            </a:pPr>
            <a:r>
              <a:rPr lang="en-GB" sz="3600" dirty="0">
                <a:latin typeface="+mj-lt"/>
              </a:rPr>
              <a:t>rate the app with a smile</a:t>
            </a:r>
            <a:endParaRPr lang="en-US" sz="3600" dirty="0">
              <a:latin typeface="+mj-lt"/>
            </a:endParaRPr>
          </a:p>
          <a:p>
            <a:pPr>
              <a:lnSpc>
                <a:spcPct val="90000"/>
              </a:lnSpc>
              <a:spcAft>
                <a:spcPts val="600"/>
              </a:spcAft>
            </a:pPr>
            <a:endParaRPr lang="en-US" sz="3600" dirty="0" err="1">
              <a:gradFill>
                <a:gsLst>
                  <a:gs pos="2917">
                    <a:schemeClr val="tx1"/>
                  </a:gs>
                  <a:gs pos="30000">
                    <a:schemeClr val="tx1"/>
                  </a:gs>
                </a:gsLst>
                <a:lin ang="5400000" scaled="0"/>
              </a:gradFill>
              <a:latin typeface="+mj-lt"/>
            </a:endParaRPr>
          </a:p>
        </p:txBody>
      </p:sp>
      <p:pic>
        <p:nvPicPr>
          <p:cNvPr id="6" name="Picture 5"/>
          <p:cNvPicPr>
            <a:picLocks noChangeAspect="1"/>
          </p:cNvPicPr>
          <p:nvPr/>
        </p:nvPicPr>
        <p:blipFill>
          <a:blip r:embed="rId4"/>
          <a:stretch>
            <a:fillRect/>
          </a:stretch>
        </p:blipFill>
        <p:spPr>
          <a:xfrm>
            <a:off x="9444414" y="2859436"/>
            <a:ext cx="864057" cy="864057"/>
          </a:xfrm>
          <a:prstGeom prst="rect">
            <a:avLst/>
          </a:prstGeom>
        </p:spPr>
      </p:pic>
      <p:pic>
        <p:nvPicPr>
          <p:cNvPr id="7" name="Picture 6"/>
          <p:cNvPicPr>
            <a:picLocks noChangeAspect="1"/>
          </p:cNvPicPr>
          <p:nvPr/>
        </p:nvPicPr>
        <p:blipFill>
          <a:blip r:embed="rId5"/>
          <a:stretch>
            <a:fillRect/>
          </a:stretch>
        </p:blipFill>
        <p:spPr>
          <a:xfrm>
            <a:off x="10592889" y="2797421"/>
            <a:ext cx="976089" cy="976089"/>
          </a:xfrm>
          <a:prstGeom prst="rect">
            <a:avLst/>
          </a:prstGeom>
        </p:spPr>
      </p:pic>
      <p:pic>
        <p:nvPicPr>
          <p:cNvPr id="8" name="Picture 7"/>
          <p:cNvPicPr>
            <a:picLocks noChangeAspect="1"/>
          </p:cNvPicPr>
          <p:nvPr/>
        </p:nvPicPr>
        <p:blipFill>
          <a:blip r:embed="rId6"/>
          <a:stretch>
            <a:fillRect/>
          </a:stretch>
        </p:blipFill>
        <p:spPr>
          <a:xfrm>
            <a:off x="10317442" y="3939786"/>
            <a:ext cx="1535958" cy="930883"/>
          </a:xfrm>
          <a:prstGeom prst="rect">
            <a:avLst/>
          </a:prstGeom>
        </p:spPr>
      </p:pic>
      <p:pic>
        <p:nvPicPr>
          <p:cNvPr id="9" name="Picture 8"/>
          <p:cNvPicPr>
            <a:picLocks noChangeAspect="1"/>
          </p:cNvPicPr>
          <p:nvPr/>
        </p:nvPicPr>
        <p:blipFill>
          <a:blip r:embed="rId7"/>
          <a:stretch>
            <a:fillRect/>
          </a:stretch>
        </p:blipFill>
        <p:spPr>
          <a:xfrm>
            <a:off x="6963956" y="4947249"/>
            <a:ext cx="2912486" cy="473529"/>
          </a:xfrm>
          <a:prstGeom prst="rect">
            <a:avLst/>
          </a:prstGeom>
        </p:spPr>
      </p:pic>
      <p:sp>
        <p:nvSpPr>
          <p:cNvPr id="10"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Shopping Demo App Overview</a:t>
            </a:r>
          </a:p>
        </p:txBody>
      </p:sp>
    </p:spTree>
    <p:extLst>
      <p:ext uri="{BB962C8B-B14F-4D97-AF65-F5344CB8AC3E}">
        <p14:creationId xmlns:p14="http://schemas.microsoft.com/office/powerpoint/2010/main" val="13816726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Allow your app to work offline and sync after with Offline Data Sync</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1044536" y="1981224"/>
            <a:ext cx="11364683" cy="3619452"/>
          </a:xfrm>
          <a:prstGeom prst="rect">
            <a:avLst/>
          </a:prstGeom>
          <a:noFill/>
        </p:spPr>
        <p:txBody>
          <a:bodyPr wrap="square" lIns="182880" tIns="146304" rIns="182880" bIns="146304" rtlCol="0">
            <a:spAutoFit/>
          </a:bodyPr>
          <a:lstStyle/>
          <a:p>
            <a:r>
              <a:rPr lang="en-GB" dirty="0"/>
              <a:t>The feature also includes support for detecting conflicts when the same record is changed on both the client and the backend. Conflicts can then be handled either on the server or the client.</a:t>
            </a:r>
            <a:endParaRPr lang="en-GB" dirty="0">
              <a:gradFill>
                <a:gsLst>
                  <a:gs pos="2917">
                    <a:schemeClr val="tx1"/>
                  </a:gs>
                  <a:gs pos="30000">
                    <a:schemeClr val="tx1"/>
                  </a:gs>
                </a:gsLst>
                <a:lin ang="5400000" scaled="0"/>
              </a:gradFill>
            </a:endParaRPr>
          </a:p>
          <a:p>
            <a:endParaRPr lang="en-GB" dirty="0"/>
          </a:p>
          <a:p>
            <a:endParaRPr lang="en-GB" dirty="0"/>
          </a:p>
          <a:p>
            <a:r>
              <a:rPr lang="en-GB" dirty="0"/>
              <a:t>Apps render information from a remote server. When users experience connectivity issues or are offline, a common development practice is to keep a local version of the information. However, this approach is not optimal.</a:t>
            </a:r>
          </a:p>
          <a:p>
            <a:endParaRPr lang="en-GB" dirty="0"/>
          </a:p>
          <a:p>
            <a:endParaRPr lang="en-GB" dirty="0"/>
          </a:p>
          <a:p>
            <a:r>
              <a:rPr lang="en-GB" dirty="0"/>
              <a:t>Azure’s Offline Data Sync helps developers solve offline scenarios with few lines of code. Offline Data Sync allows to push and pull data on demand. If eventually the Internet connection breaks up, the client automatically pulls data recovers from local storage.</a:t>
            </a:r>
          </a:p>
        </p:txBody>
      </p:sp>
      <p:pic>
        <p:nvPicPr>
          <p:cNvPr id="10" name="Picture 9"/>
          <p:cNvPicPr>
            <a:picLocks noChangeAspect="1"/>
          </p:cNvPicPr>
          <p:nvPr/>
        </p:nvPicPr>
        <p:blipFill>
          <a:blip r:embed="rId5"/>
          <a:stretch>
            <a:fillRect/>
          </a:stretch>
        </p:blipFill>
        <p:spPr>
          <a:xfrm>
            <a:off x="55226" y="4448577"/>
            <a:ext cx="989310" cy="1001617"/>
          </a:xfrm>
          <a:prstGeom prst="rect">
            <a:avLst/>
          </a:prstGeom>
        </p:spPr>
      </p:pic>
      <p:pic>
        <p:nvPicPr>
          <p:cNvPr id="12" name="Picture 11"/>
          <p:cNvPicPr>
            <a:picLocks noChangeAspect="1"/>
          </p:cNvPicPr>
          <p:nvPr/>
        </p:nvPicPr>
        <p:blipFill>
          <a:blip r:embed="rId6"/>
          <a:stretch>
            <a:fillRect/>
          </a:stretch>
        </p:blipFill>
        <p:spPr>
          <a:xfrm>
            <a:off x="130134" y="3211830"/>
            <a:ext cx="914402" cy="914402"/>
          </a:xfrm>
          <a:prstGeom prst="rect">
            <a:avLst/>
          </a:prstGeom>
        </p:spPr>
      </p:pic>
      <p:pic>
        <p:nvPicPr>
          <p:cNvPr id="13" name="Picture 12"/>
          <p:cNvPicPr>
            <a:picLocks noChangeAspect="1"/>
          </p:cNvPicPr>
          <p:nvPr/>
        </p:nvPicPr>
        <p:blipFill>
          <a:blip r:embed="rId7"/>
          <a:stretch>
            <a:fillRect/>
          </a:stretch>
        </p:blipFill>
        <p:spPr>
          <a:xfrm>
            <a:off x="130134" y="2036165"/>
            <a:ext cx="957598" cy="699607"/>
          </a:xfrm>
          <a:prstGeom prst="rect">
            <a:avLst/>
          </a:prstGeom>
        </p:spPr>
      </p:pic>
    </p:spTree>
    <p:extLst>
      <p:ext uri="{BB962C8B-B14F-4D97-AF65-F5344CB8AC3E}">
        <p14:creationId xmlns:p14="http://schemas.microsoft.com/office/powerpoint/2010/main" val="4535974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Enabling Offline Data Sync in client side</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2393347" y="1626573"/>
            <a:ext cx="8149870" cy="3065455"/>
          </a:xfrm>
          <a:prstGeom prst="rect">
            <a:avLst/>
          </a:prstGeom>
          <a:noFill/>
        </p:spPr>
        <p:txBody>
          <a:bodyPr wrap="square" lIns="182880" tIns="146304" rIns="182880" bIns="146304" rtlCol="0">
            <a:spAutoFit/>
          </a:bodyPr>
          <a:lstStyle/>
          <a:p>
            <a:r>
              <a:rPr lang="en-GB" dirty="0"/>
              <a:t>The following tutorial is focused the Shopping Demo App’s home page, where users can see a collection of items to be sold.</a:t>
            </a:r>
          </a:p>
          <a:p>
            <a:endParaRPr lang="en-GB" dirty="0"/>
          </a:p>
          <a:p>
            <a:r>
              <a:rPr lang="en-GB" dirty="0"/>
              <a:t>The Shopping Demo App consumes the Web App “</a:t>
            </a:r>
            <a:r>
              <a:rPr lang="en-GB" dirty="0" err="1">
                <a:hlinkClick r:id="rId5"/>
              </a:rPr>
              <a:t>Xamarin.Azure.Backend</a:t>
            </a:r>
            <a:r>
              <a:rPr lang="en-GB" dirty="0"/>
              <a:t>” we deployed in Azure.</a:t>
            </a:r>
          </a:p>
          <a:p>
            <a:endParaRPr lang="en-GB" dirty="0"/>
          </a:p>
          <a:p>
            <a:r>
              <a:rPr lang="en-US" dirty="0"/>
              <a:t>The </a:t>
            </a:r>
            <a:r>
              <a:rPr lang="en-US" dirty="0" err="1"/>
              <a:t>Xamarin.Azure.Backend</a:t>
            </a:r>
            <a:r>
              <a:rPr lang="en-US" dirty="0"/>
              <a:t> project provides a shared API that enables offline sync within </a:t>
            </a:r>
            <a:r>
              <a:rPr lang="en-US" dirty="0" err="1"/>
              <a:t>Xamarin.Android</a:t>
            </a:r>
            <a:r>
              <a:rPr lang="en-US" dirty="0"/>
              <a:t>, </a:t>
            </a:r>
            <a:r>
              <a:rPr lang="en-US" dirty="0" err="1"/>
              <a:t>Xamarin.iOS</a:t>
            </a:r>
            <a:r>
              <a:rPr lang="en-US" dirty="0"/>
              <a:t> and Windows 10 Mobile project. On this project, you also need to use the </a:t>
            </a:r>
            <a:r>
              <a:rPr lang="en-US" dirty="0" err="1"/>
              <a:t>NuGet</a:t>
            </a:r>
            <a:r>
              <a:rPr lang="en-US" dirty="0"/>
              <a:t> package </a:t>
            </a:r>
            <a:r>
              <a:rPr lang="en-US" dirty="0" err="1">
                <a:hlinkClick r:id="rId6"/>
              </a:rPr>
              <a:t>Microsoft.Azure.Mobile.Client.SQLiteStore</a:t>
            </a:r>
            <a:r>
              <a:rPr lang="en-US" dirty="0"/>
              <a:t> for every platform.</a:t>
            </a:r>
            <a:endParaRPr lang="en-GB" dirty="0"/>
          </a:p>
        </p:txBody>
      </p:sp>
      <p:pic>
        <p:nvPicPr>
          <p:cNvPr id="4" name="Picture 3"/>
          <p:cNvPicPr>
            <a:picLocks noChangeAspect="1"/>
          </p:cNvPicPr>
          <p:nvPr/>
        </p:nvPicPr>
        <p:blipFill>
          <a:blip r:embed="rId7"/>
          <a:stretch>
            <a:fillRect/>
          </a:stretch>
        </p:blipFill>
        <p:spPr>
          <a:xfrm>
            <a:off x="291259" y="2296448"/>
            <a:ext cx="1940040" cy="3455337"/>
          </a:xfrm>
          <a:prstGeom prst="rect">
            <a:avLst/>
          </a:prstGeom>
        </p:spPr>
      </p:pic>
      <p:sp>
        <p:nvSpPr>
          <p:cNvPr id="11" name="TextBox 10"/>
          <p:cNvSpPr txBox="1"/>
          <p:nvPr/>
        </p:nvSpPr>
        <p:spPr>
          <a:xfrm>
            <a:off x="2341582" y="4630096"/>
            <a:ext cx="8034059" cy="1957459"/>
          </a:xfrm>
          <a:prstGeom prst="rect">
            <a:avLst/>
          </a:prstGeom>
          <a:noFill/>
        </p:spPr>
        <p:txBody>
          <a:bodyPr wrap="square" lIns="182880" tIns="146304" rIns="182880" bIns="146304" rtlCol="0">
            <a:spAutoFit/>
          </a:bodyPr>
          <a:lstStyle/>
          <a:p>
            <a:r>
              <a:rPr lang="en-GB" dirty="0"/>
              <a:t>The collection view which shows items in the home page consumes the </a:t>
            </a:r>
            <a:r>
              <a:rPr lang="en-GB" b="1" dirty="0" err="1"/>
              <a:t>SaleItemDataService</a:t>
            </a:r>
            <a:r>
              <a:rPr lang="en-GB" dirty="0"/>
              <a:t> class, wrapping the initialization and retrieval of elements.</a:t>
            </a:r>
          </a:p>
          <a:p>
            <a:endParaRPr lang="en-GB" dirty="0"/>
          </a:p>
          <a:p>
            <a:r>
              <a:rPr lang="en-GB" dirty="0"/>
              <a:t>Every platform must call </a:t>
            </a:r>
            <a:r>
              <a:rPr lang="en-GB" dirty="0" err="1"/>
              <a:t>SaleItemDataService.Initialize</a:t>
            </a:r>
            <a:r>
              <a:rPr lang="en-GB" dirty="0"/>
              <a:t>() before pulling items:</a:t>
            </a:r>
          </a:p>
        </p:txBody>
      </p:sp>
      <p:pic>
        <p:nvPicPr>
          <p:cNvPr id="14" name="Picture 13"/>
          <p:cNvPicPr>
            <a:picLocks noChangeAspect="1"/>
          </p:cNvPicPr>
          <p:nvPr/>
        </p:nvPicPr>
        <p:blipFill>
          <a:blip r:embed="rId8"/>
          <a:stretch>
            <a:fillRect/>
          </a:stretch>
        </p:blipFill>
        <p:spPr>
          <a:xfrm>
            <a:off x="10427406" y="1981224"/>
            <a:ext cx="1687731" cy="4085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44591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535866" y="232232"/>
            <a:ext cx="5816121"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Enabling Offline Data Sync in client side</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50339" y="1463546"/>
            <a:ext cx="10973376" cy="1126462"/>
          </a:xfrm>
          <a:prstGeom prst="rect">
            <a:avLst/>
          </a:prstGeom>
          <a:noFill/>
        </p:spPr>
        <p:txBody>
          <a:bodyPr wrap="square" lIns="182880" tIns="146304" rIns="182880" bIns="146304" rtlCol="0">
            <a:spAutoFit/>
          </a:bodyPr>
          <a:lstStyle/>
          <a:p>
            <a:r>
              <a:rPr lang="en-GB" dirty="0"/>
              <a:t>This method initializes the SQLite local storage (just for the very first time), instantiates the client which will let us consume the Web API, and gives the app a “sync. table” for the sale items. This table is a mirror of the data available in Azure, letting us work with it locally and, finally, pushing everything to the cloud.</a:t>
            </a:r>
            <a:endParaRPr lang="en-GB" sz="1600" dirty="0"/>
          </a:p>
        </p:txBody>
      </p:sp>
      <p:sp>
        <p:nvSpPr>
          <p:cNvPr id="9" name="Rectangle 8"/>
          <p:cNvSpPr/>
          <p:nvPr/>
        </p:nvSpPr>
        <p:spPr>
          <a:xfrm>
            <a:off x="80866" y="2590008"/>
            <a:ext cx="12111134" cy="3539430"/>
          </a:xfrm>
          <a:prstGeom prst="rect">
            <a:avLst/>
          </a:prstGeom>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 Initialize()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path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syncstore.db</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//Create our client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MobileServiceClient</a:t>
            </a:r>
            <a:r>
              <a:rPr lang="en-US" sz="1400" dirty="0">
                <a:solidFill>
                  <a:srgbClr val="000000"/>
                </a:solidFill>
                <a:latin typeface="Consolas" panose="020B0609020204030204" pitchFamily="49" charset="0"/>
              </a:rPr>
              <a:t>(</a:t>
            </a:r>
            <a:r>
              <a:rPr lang="en-US" sz="1400" dirty="0" err="1">
                <a:solidFill>
                  <a:srgbClr val="2B91AF"/>
                </a:solidFill>
                <a:latin typeface="Consolas" panose="020B0609020204030204" pitchFamily="49" charset="0"/>
              </a:rPr>
              <a:t>AppSettings</a:t>
            </a:r>
            <a:r>
              <a:rPr lang="en-US" sz="1400" dirty="0" err="1">
                <a:solidFill>
                  <a:srgbClr val="000000"/>
                </a:solidFill>
                <a:latin typeface="Consolas" panose="020B0609020204030204" pitchFamily="49" charset="0"/>
              </a:rPr>
              <a:t>.ApiAddress</a:t>
            </a:r>
            <a:r>
              <a:rPr lang="en-US" sz="1400" dirty="0">
                <a:solidFill>
                  <a:srgbClr val="000000"/>
                </a:solidFill>
                <a:latin typeface="Consolas" panose="020B0609020204030204" pitchFamily="49" charset="0"/>
              </a:rPr>
              <a:t>);</a:t>
            </a: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//We add </a:t>
            </a:r>
            <a:r>
              <a:rPr lang="en-GB" sz="1400" dirty="0" err="1">
                <a:solidFill>
                  <a:srgbClr val="008000"/>
                </a:solidFill>
                <a:latin typeface="Consolas" panose="020B0609020204030204" pitchFamily="49" charset="0"/>
              </a:rPr>
              <a:t>MobileServiceFileJsonConverter</a:t>
            </a:r>
            <a:r>
              <a:rPr lang="en-GB" sz="1400" dirty="0">
                <a:solidFill>
                  <a:srgbClr val="008000"/>
                </a:solidFill>
                <a:latin typeface="Consolas" panose="020B0609020204030204" pitchFamily="49" charset="0"/>
              </a:rPr>
              <a:t> to the list of available converters to avoid an internal that occurs randomly</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.MobileService.SerializerSettings.Converters.Add</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new </a:t>
            </a:r>
            <a:r>
              <a:rPr lang="en-US" sz="1400" dirty="0" err="1">
                <a:solidFill>
                  <a:srgbClr val="2B91AF"/>
                </a:solidFill>
                <a:latin typeface="Consolas" panose="020B0609020204030204" pitchFamily="49" charset="0"/>
              </a:rPr>
              <a:t>MobileServiceFileJsonConverter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//setup our local </a:t>
            </a:r>
            <a:r>
              <a:rPr lang="en-GB" sz="1400" dirty="0" err="1">
                <a:solidFill>
                  <a:srgbClr val="008000"/>
                </a:solidFill>
                <a:latin typeface="Consolas" panose="020B0609020204030204" pitchFamily="49" charset="0"/>
              </a:rPr>
              <a:t>sqlite</a:t>
            </a:r>
            <a:r>
              <a:rPr lang="en-GB" sz="1400" dirty="0">
                <a:solidFill>
                  <a:srgbClr val="008000"/>
                </a:solidFill>
                <a:latin typeface="Consolas" panose="020B0609020204030204" pitchFamily="49" charset="0"/>
              </a:rPr>
              <a:t> store and </a:t>
            </a:r>
            <a:r>
              <a:rPr lang="en-GB" sz="1400" dirty="0" err="1">
                <a:solidFill>
                  <a:srgbClr val="008000"/>
                </a:solidFill>
                <a:latin typeface="Consolas" panose="020B0609020204030204" pitchFamily="49" charset="0"/>
              </a:rPr>
              <a:t>intialize</a:t>
            </a:r>
            <a:r>
              <a:rPr lang="en-GB" sz="1400" dirty="0">
                <a:solidFill>
                  <a:srgbClr val="008000"/>
                </a:solidFill>
                <a:latin typeface="Consolas" panose="020B0609020204030204" pitchFamily="49" charset="0"/>
              </a:rPr>
              <a:t> our table</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store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MobileServiceSQLiteStore</a:t>
            </a:r>
            <a:r>
              <a:rPr lang="en-US" sz="1400" dirty="0">
                <a:solidFill>
                  <a:srgbClr val="000000"/>
                </a:solidFill>
                <a:latin typeface="Consolas" panose="020B0609020204030204" pitchFamily="49" charset="0"/>
              </a:rPr>
              <a:t>(path);</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store.DefineTable</a:t>
            </a:r>
            <a:r>
              <a:rPr lang="en-US" sz="1400" dirty="0">
                <a:solidFill>
                  <a:srgbClr val="000000"/>
                </a:solidFill>
                <a:latin typeface="Consolas" panose="020B0609020204030204" pitchFamily="49" charset="0"/>
              </a:rPr>
              <a:t>&lt;</a:t>
            </a:r>
            <a:r>
              <a:rPr lang="en-US" sz="1400" dirty="0" err="1">
                <a:solidFill>
                  <a:srgbClr val="2B91AF"/>
                </a:solidFill>
                <a:latin typeface="Consolas" panose="020B0609020204030204" pitchFamily="49" charset="0"/>
              </a:rPr>
              <a:t>SaleItem</a:t>
            </a:r>
            <a:r>
              <a:rPr lang="en-US" sz="1400" dirty="0">
                <a:solidFill>
                  <a:srgbClr val="000000"/>
                </a:solidFill>
                <a:latin typeface="Consolas" panose="020B0609020204030204" pitchFamily="49" charset="0"/>
              </a:rPr>
              <a:t>&gt;();</a:t>
            </a:r>
          </a:p>
          <a:p>
            <a:endParaRPr lang="en-US"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8000"/>
                </a:solidFill>
                <a:latin typeface="Consolas" panose="020B0609020204030204" pitchFamily="49" charset="0"/>
              </a:rPr>
              <a:t>//Get our sync table that will call out to azure</a:t>
            </a:r>
            <a:endParaRPr lang="en-GB"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.saleItemsTable</a:t>
            </a:r>
            <a:r>
              <a:rPr lang="en-US" sz="1400" dirty="0">
                <a:solidFill>
                  <a:srgbClr val="000000"/>
                </a:solidFill>
                <a:latin typeface="Consolas" panose="020B0609020204030204" pitchFamily="49" charset="0"/>
              </a:rPr>
              <a:t> =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.MobileService.GetSyncTable</a:t>
            </a:r>
            <a:r>
              <a:rPr lang="en-US" sz="1400" dirty="0">
                <a:solidFill>
                  <a:srgbClr val="000000"/>
                </a:solidFill>
                <a:latin typeface="Consolas" panose="020B0609020204030204" pitchFamily="49" charset="0"/>
              </a:rPr>
              <a:t>&lt;</a:t>
            </a:r>
            <a:r>
              <a:rPr lang="en-US" sz="1400" dirty="0" err="1">
                <a:solidFill>
                  <a:srgbClr val="2B91AF"/>
                </a:solidFill>
                <a:latin typeface="Consolas" panose="020B0609020204030204" pitchFamily="49" charset="0"/>
              </a:rPr>
              <a:t>SaleItem</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a:t>
            </a:r>
          </a:p>
        </p:txBody>
      </p:sp>
      <p:pic>
        <p:nvPicPr>
          <p:cNvPr id="10" name="Picture 9"/>
          <p:cNvPicPr>
            <a:picLocks noChangeAspect="1"/>
          </p:cNvPicPr>
          <p:nvPr/>
        </p:nvPicPr>
        <p:blipFill>
          <a:blip r:embed="rId5"/>
          <a:stretch>
            <a:fillRect/>
          </a:stretch>
        </p:blipFill>
        <p:spPr>
          <a:xfrm>
            <a:off x="7486325" y="4603102"/>
            <a:ext cx="2073004" cy="2073004"/>
          </a:xfrm>
          <a:prstGeom prst="rect">
            <a:avLst/>
          </a:prstGeom>
        </p:spPr>
      </p:pic>
    </p:spTree>
    <p:extLst>
      <p:ext uri="{BB962C8B-B14F-4D97-AF65-F5344CB8AC3E}">
        <p14:creationId xmlns:p14="http://schemas.microsoft.com/office/powerpoint/2010/main" val="16637897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535866" y="232232"/>
            <a:ext cx="5816121"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400" b="1" dirty="0"/>
              <a:t>Offline Data Sync:</a:t>
            </a:r>
          </a:p>
          <a:p>
            <a:r>
              <a:rPr lang="en-GB" sz="2800" b="1" dirty="0"/>
              <a:t>Enabling Offline Data Sync in client side</a:t>
            </a:r>
            <a:endParaRPr lang="en-US" b="1" dirty="0"/>
          </a:p>
        </p:txBody>
      </p:sp>
      <p:pic>
        <p:nvPicPr>
          <p:cNvPr id="2" name="Picture 1"/>
          <p:cNvPicPr>
            <a:picLocks noChangeAspect="1"/>
          </p:cNvPicPr>
          <p:nvPr/>
        </p:nvPicPr>
        <p:blipFill>
          <a:blip r:embed="rId4"/>
          <a:stretch>
            <a:fillRect/>
          </a:stretch>
        </p:blipFill>
        <p:spPr>
          <a:xfrm>
            <a:off x="10543216" y="95549"/>
            <a:ext cx="1531024" cy="1531024"/>
          </a:xfrm>
          <a:prstGeom prst="rect">
            <a:avLst/>
          </a:prstGeom>
        </p:spPr>
      </p:pic>
      <p:sp>
        <p:nvSpPr>
          <p:cNvPr id="5" name="TextBox 4"/>
          <p:cNvSpPr txBox="1"/>
          <p:nvPr/>
        </p:nvSpPr>
        <p:spPr>
          <a:xfrm>
            <a:off x="385090" y="1531554"/>
            <a:ext cx="10973376" cy="1680460"/>
          </a:xfrm>
          <a:prstGeom prst="rect">
            <a:avLst/>
          </a:prstGeom>
          <a:noFill/>
        </p:spPr>
        <p:txBody>
          <a:bodyPr wrap="square" lIns="182880" tIns="146304" rIns="182880" bIns="146304" rtlCol="0">
            <a:spAutoFit/>
          </a:bodyPr>
          <a:lstStyle/>
          <a:p>
            <a:r>
              <a:rPr lang="en-GB" dirty="0"/>
              <a:t>From client platforms we will consequently call </a:t>
            </a:r>
            <a:r>
              <a:rPr lang="en-GB" b="1" dirty="0" err="1"/>
              <a:t>SaleItemDataService.GetSaleItems</a:t>
            </a:r>
            <a:r>
              <a:rPr lang="en-GB" b="1" dirty="0"/>
              <a:t>(),  </a:t>
            </a:r>
            <a:r>
              <a:rPr lang="en-GB" dirty="0"/>
              <a:t>which assures </a:t>
            </a:r>
            <a:r>
              <a:rPr lang="en-GB" b="1" dirty="0" err="1"/>
              <a:t>saleItemsTable</a:t>
            </a:r>
            <a:r>
              <a:rPr lang="en-GB" dirty="0"/>
              <a:t> is synced prior to projecting the list back to the views.</a:t>
            </a:r>
          </a:p>
          <a:p>
            <a:endParaRPr lang="en-GB" dirty="0"/>
          </a:p>
          <a:p>
            <a:r>
              <a:rPr lang="en-GB" dirty="0"/>
              <a:t>The important bits regarding data syncing happen in the following lines of code:</a:t>
            </a:r>
          </a:p>
          <a:p>
            <a:endParaRPr lang="en-GB" dirty="0"/>
          </a:p>
        </p:txBody>
      </p:sp>
      <p:sp>
        <p:nvSpPr>
          <p:cNvPr id="4" name="Rectangle 3"/>
          <p:cNvSpPr/>
          <p:nvPr/>
        </p:nvSpPr>
        <p:spPr>
          <a:xfrm>
            <a:off x="311021" y="3006477"/>
            <a:ext cx="11763219" cy="923330"/>
          </a:xfrm>
          <a:prstGeom prst="rect">
            <a:avLst/>
          </a:prstGeom>
        </p:spPr>
        <p:txBody>
          <a:bodyPr wrap="square">
            <a:spAutoFit/>
          </a:bodyPr>
          <a:lstStyle/>
          <a:p>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.MobileService.SyncContext.PushAsync</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.saleItemsTable.PullAsync</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allSaleItems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.saleItemsTable.CreateQuery</a:t>
            </a:r>
            <a:r>
              <a:rPr lang="en-US" dirty="0">
                <a:solidFill>
                  <a:srgbClr val="000000"/>
                </a:solidFill>
                <a:latin typeface="Consolas" panose="020B0609020204030204" pitchFamily="49" charset="0"/>
              </a:rPr>
              <a:t>());</a:t>
            </a:r>
            <a:endParaRPr lang="en-US" dirty="0"/>
          </a:p>
        </p:txBody>
      </p:sp>
      <p:sp>
        <p:nvSpPr>
          <p:cNvPr id="11" name="TextBox 10"/>
          <p:cNvSpPr txBox="1"/>
          <p:nvPr/>
        </p:nvSpPr>
        <p:spPr>
          <a:xfrm>
            <a:off x="158045" y="4209440"/>
            <a:ext cx="10973376" cy="2511457"/>
          </a:xfrm>
          <a:prstGeom prst="rect">
            <a:avLst/>
          </a:prstGeom>
          <a:noFill/>
        </p:spPr>
        <p:txBody>
          <a:bodyPr wrap="square" lIns="182880" tIns="146304" rIns="182880" bIns="146304" rtlCol="0">
            <a:spAutoFit/>
          </a:bodyPr>
          <a:lstStyle/>
          <a:p>
            <a:r>
              <a:rPr lang="en-GB" dirty="0"/>
              <a:t>Two things happen here which are noticeable:</a:t>
            </a:r>
          </a:p>
          <a:p>
            <a:endParaRPr lang="en-GB" dirty="0"/>
          </a:p>
          <a:p>
            <a:pPr marL="342900" indent="-342900">
              <a:buFont typeface="+mj-lt"/>
              <a:buAutoNum type="arabicPeriod"/>
            </a:pPr>
            <a:r>
              <a:rPr lang="en-GB" dirty="0"/>
              <a:t>Every modification is pushed to Azure in advance.</a:t>
            </a:r>
          </a:p>
          <a:p>
            <a:pPr marL="342900" indent="-342900">
              <a:buFont typeface="+mj-lt"/>
              <a:buAutoNum type="arabicPeriod"/>
            </a:pPr>
            <a:r>
              <a:rPr lang="en-GB" dirty="0"/>
              <a:t>The latest version of the data from Azure, regarding sale items, is downloaded to the client.</a:t>
            </a:r>
          </a:p>
          <a:p>
            <a:endParaRPr lang="en-GB" dirty="0"/>
          </a:p>
          <a:p>
            <a:r>
              <a:rPr lang="en-GB" dirty="0"/>
              <a:t>That way we assure data to represent is coherent with data stored in Azure, including data changes performed by the user locally.</a:t>
            </a:r>
          </a:p>
          <a:p>
            <a:endParaRPr lang="en-GB" dirty="0"/>
          </a:p>
        </p:txBody>
      </p:sp>
    </p:spTree>
    <p:extLst>
      <p:ext uri="{BB962C8B-B14F-4D97-AF65-F5344CB8AC3E}">
        <p14:creationId xmlns:p14="http://schemas.microsoft.com/office/powerpoint/2010/main" val="8284413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a:p>
            <a:r>
              <a:rPr lang="en-GB" sz="2800" b="1" dirty="0" err="1"/>
              <a:t>Xamarin.iOS</a:t>
            </a:r>
            <a:endParaRPr lang="en-US" sz="2800" b="1" dirty="0"/>
          </a:p>
        </p:txBody>
      </p:sp>
      <p:pic>
        <p:nvPicPr>
          <p:cNvPr id="9" name="Picture 8"/>
          <p:cNvPicPr>
            <a:picLocks noChangeAspect="1"/>
          </p:cNvPicPr>
          <p:nvPr/>
        </p:nvPicPr>
        <p:blipFill>
          <a:blip r:embed="rId4"/>
          <a:stretch>
            <a:fillRect/>
          </a:stretch>
        </p:blipFill>
        <p:spPr>
          <a:xfrm>
            <a:off x="61306" y="339045"/>
            <a:ext cx="1005007" cy="1248455"/>
          </a:xfrm>
          <a:prstGeom prst="rect">
            <a:avLst/>
          </a:prstGeom>
        </p:spPr>
      </p:pic>
      <p:pic>
        <p:nvPicPr>
          <p:cNvPr id="7" name="Picture 6"/>
          <p:cNvPicPr>
            <a:picLocks noChangeAspect="1"/>
          </p:cNvPicPr>
          <p:nvPr/>
        </p:nvPicPr>
        <p:blipFill>
          <a:blip r:embed="rId5"/>
          <a:stretch>
            <a:fillRect/>
          </a:stretch>
        </p:blipFill>
        <p:spPr>
          <a:xfrm>
            <a:off x="10543216" y="95549"/>
            <a:ext cx="1531024" cy="1531024"/>
          </a:xfrm>
          <a:prstGeom prst="rect">
            <a:avLst/>
          </a:prstGeom>
        </p:spPr>
      </p:pic>
      <p:sp>
        <p:nvSpPr>
          <p:cNvPr id="16" name="Rectangle 8"/>
          <p:cNvSpPr>
            <a:spLocks noChangeArrowheads="1"/>
          </p:cNvSpPr>
          <p:nvPr/>
        </p:nvSpPr>
        <p:spPr bwMode="auto">
          <a:xfrm>
            <a:off x="55418" y="3732725"/>
            <a:ext cx="12136582" cy="224676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69CD6"/>
                </a:solidFill>
                <a:effectLst/>
                <a:latin typeface="Consolas" panose="020B0609020204030204" pitchFamily="49" charset="0"/>
              </a:rPr>
              <a:t>private</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async</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4EC9B0"/>
                </a:solidFill>
                <a:effectLst/>
                <a:latin typeface="Consolas" panose="020B0609020204030204" pitchFamily="49" charset="0"/>
              </a:rPr>
              <a:t>Task</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LoadSaleItems</a:t>
            </a:r>
            <a:r>
              <a:rPr kumimoji="0" lang="en-US" altLang="en-US" sz="20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4EC9B0"/>
                </a:solidFill>
                <a:latin typeface="Consolas" panose="020B0609020204030204" pitchFamily="49" charset="0"/>
              </a:rPr>
              <a:t>	</a:t>
            </a:r>
            <a:r>
              <a:rPr kumimoji="0" lang="en-US" altLang="en-US" sz="2000" b="0" i="0" u="none" strike="noStrike" cap="none" normalizeH="0" baseline="0" dirty="0" err="1">
                <a:ln>
                  <a:noFill/>
                </a:ln>
                <a:solidFill>
                  <a:srgbClr val="4EC9B0"/>
                </a:solidFill>
                <a:effectLst/>
                <a:latin typeface="Consolas" panose="020B0609020204030204" pitchFamily="49" charset="0"/>
              </a:rPr>
              <a:t>UserDialogs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ShowLoading</a:t>
            </a:r>
            <a:r>
              <a:rPr kumimoji="0" lang="en-US" altLang="en-US" sz="2000" b="0" i="0" u="none" strike="noStrike" cap="none" normalizeH="0" baseline="0" dirty="0">
                <a:ln>
                  <a:noFill/>
                </a:ln>
                <a:solidFill>
                  <a:srgbClr val="DCDCDC"/>
                </a:solidFill>
                <a:effectLst/>
                <a:latin typeface="Consolas" panose="020B0609020204030204" pitchFamily="49" charset="0"/>
              </a:rPr>
              <a:t>(</a:t>
            </a:r>
            <a:r>
              <a:rPr kumimoji="0" lang="en-US" altLang="en-US" sz="2000" b="0" i="0" u="none" strike="noStrike" cap="none" normalizeH="0" baseline="0" dirty="0">
                <a:ln>
                  <a:noFill/>
                </a:ln>
                <a:solidFill>
                  <a:srgbClr val="D69D85"/>
                </a:solidFill>
                <a:effectLst/>
                <a:latin typeface="Consolas" panose="020B0609020204030204" pitchFamily="49" charset="0"/>
              </a:rPr>
              <a:t>"Loading..."</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B8D7A3"/>
                </a:solidFill>
                <a:effectLst/>
                <a:latin typeface="Consolas" panose="020B0609020204030204" pitchFamily="49" charset="0"/>
              </a:rPr>
              <a:t>IEnumerable</a:t>
            </a:r>
            <a:r>
              <a:rPr kumimoji="0" lang="en-US" altLang="en-US" sz="2000" b="0" i="0" u="none" strike="noStrike" cap="none" normalizeH="0" baseline="0" dirty="0">
                <a:ln>
                  <a:noFill/>
                </a:ln>
                <a:solidFill>
                  <a:srgbClr val="DCDCDC"/>
                </a:solidFill>
                <a:effectLst/>
                <a:latin typeface="Consolas" panose="020B0609020204030204" pitchFamily="49" charset="0"/>
              </a:rPr>
              <a:t>&lt;</a:t>
            </a:r>
            <a:r>
              <a:rPr kumimoji="0" lang="en-US" altLang="en-US" sz="2000" b="0" i="0" u="none" strike="noStrike" cap="none" normalizeH="0" baseline="0" dirty="0" err="1">
                <a:ln>
                  <a:noFill/>
                </a:ln>
                <a:solidFill>
                  <a:srgbClr val="4EC9B0"/>
                </a:solidFill>
                <a:effectLst/>
                <a:latin typeface="Consolas" panose="020B0609020204030204" pitchFamily="49" charset="0"/>
              </a:rPr>
              <a:t>SaleItem</a:t>
            </a:r>
            <a:r>
              <a:rPr kumimoji="0" lang="en-US" altLang="en-US" sz="2000" b="0" i="0" u="none" strike="noStrike" cap="none" normalizeH="0" baseline="0" dirty="0">
                <a:ln>
                  <a:noFill/>
                </a:ln>
                <a:solidFill>
                  <a:srgbClr val="DCDCDC"/>
                </a:solidFill>
                <a:effectLst/>
                <a:latin typeface="Consolas" panose="020B0609020204030204" pitchFamily="49" charset="0"/>
              </a:rPr>
              <a:t>&gt; data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await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4EC9B0"/>
                </a:solidFill>
                <a:effectLst/>
                <a:latin typeface="Consolas" panose="020B0609020204030204" pitchFamily="49" charset="0"/>
              </a:rPr>
              <a:t>SaleItemDataService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GetSaleItems</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saleItemsSource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Items</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data; </a:t>
            </a:r>
            <a:r>
              <a:rPr kumimoji="0" lang="en-US" altLang="en-US" sz="2000" b="0" i="0" u="none" strike="noStrike" cap="none" normalizeH="0" baseline="0" dirty="0" err="1">
                <a:ln>
                  <a:noFill/>
                </a:ln>
                <a:solidFill>
                  <a:srgbClr val="DCDCDC"/>
                </a:solidFill>
                <a:effectLst/>
                <a:latin typeface="Consolas" panose="020B0609020204030204" pitchFamily="49" charset="0"/>
              </a:rPr>
              <a:t>SaleItemsCollectionView</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ReloadData</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4EC9B0"/>
                </a:solidFill>
                <a:effectLst/>
                <a:latin typeface="Consolas" panose="020B0609020204030204" pitchFamily="49" charset="0"/>
              </a:rPr>
              <a:t>UserDialogs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HideLoading</a:t>
            </a:r>
            <a:r>
              <a:rPr kumimoji="0" lang="en-US" altLang="en-US" sz="20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9" name="Rectangle 18"/>
          <p:cNvSpPr/>
          <p:nvPr/>
        </p:nvSpPr>
        <p:spPr>
          <a:xfrm>
            <a:off x="367145" y="2379921"/>
            <a:ext cx="10709564" cy="954107"/>
          </a:xfrm>
          <a:prstGeom prst="rect">
            <a:avLst/>
          </a:prstGeom>
        </p:spPr>
        <p:txBody>
          <a:bodyPr wrap="square">
            <a:spAutoFit/>
          </a:bodyPr>
          <a:lstStyle/>
          <a:p>
            <a:r>
              <a:rPr lang="en-GB" sz="2800" dirty="0" err="1"/>
              <a:t>MainViewController.LoadSaleItems</a:t>
            </a:r>
            <a:r>
              <a:rPr lang="en-GB" sz="2800" dirty="0"/>
              <a:t>() is in charge of retrieving data and assigning it to the items source:</a:t>
            </a:r>
            <a:endParaRPr lang="en-US" sz="2800" dirty="0"/>
          </a:p>
        </p:txBody>
      </p:sp>
    </p:spTree>
    <p:extLst>
      <p:ext uri="{BB962C8B-B14F-4D97-AF65-F5344CB8AC3E}">
        <p14:creationId xmlns:p14="http://schemas.microsoft.com/office/powerpoint/2010/main" val="6274411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a:p>
            <a:r>
              <a:rPr lang="en-GB" sz="2800" b="1" dirty="0" err="1"/>
              <a:t>Xamarin.Android</a:t>
            </a:r>
            <a:endParaRPr lang="en-US" sz="2800" b="1" dirty="0"/>
          </a:p>
        </p:txBody>
      </p:sp>
      <p:pic>
        <p:nvPicPr>
          <p:cNvPr id="2" name="Picture 1"/>
          <p:cNvPicPr>
            <a:picLocks noChangeAspect="1"/>
          </p:cNvPicPr>
          <p:nvPr/>
        </p:nvPicPr>
        <p:blipFill>
          <a:blip r:embed="rId4"/>
          <a:stretch>
            <a:fillRect/>
          </a:stretch>
        </p:blipFill>
        <p:spPr>
          <a:xfrm>
            <a:off x="0" y="450200"/>
            <a:ext cx="1210355" cy="1210355"/>
          </a:xfrm>
          <a:prstGeom prst="rect">
            <a:avLst/>
          </a:prstGeom>
        </p:spPr>
      </p:pic>
      <p:pic>
        <p:nvPicPr>
          <p:cNvPr id="7" name="Picture 6"/>
          <p:cNvPicPr>
            <a:picLocks noChangeAspect="1"/>
          </p:cNvPicPr>
          <p:nvPr/>
        </p:nvPicPr>
        <p:blipFill>
          <a:blip r:embed="rId5"/>
          <a:stretch>
            <a:fillRect/>
          </a:stretch>
        </p:blipFill>
        <p:spPr>
          <a:xfrm>
            <a:off x="10543216" y="95549"/>
            <a:ext cx="1531024" cy="1531024"/>
          </a:xfrm>
          <a:prstGeom prst="rect">
            <a:avLst/>
          </a:prstGeom>
        </p:spPr>
      </p:pic>
      <p:sp>
        <p:nvSpPr>
          <p:cNvPr id="5" name="Rectangle 4"/>
          <p:cNvSpPr/>
          <p:nvPr/>
        </p:nvSpPr>
        <p:spPr>
          <a:xfrm>
            <a:off x="488372" y="1915383"/>
            <a:ext cx="11357264" cy="830997"/>
          </a:xfrm>
          <a:prstGeom prst="rect">
            <a:avLst/>
          </a:prstGeom>
        </p:spPr>
        <p:txBody>
          <a:bodyPr wrap="square">
            <a:spAutoFit/>
          </a:bodyPr>
          <a:lstStyle/>
          <a:p>
            <a:r>
              <a:rPr lang="en-GB" sz="2400" dirty="0" err="1"/>
              <a:t>MainActivity.PopulateWithData</a:t>
            </a:r>
            <a:r>
              <a:rPr lang="en-GB" sz="2400" dirty="0"/>
              <a:t>() does the initialization and retrieval of items:</a:t>
            </a:r>
          </a:p>
          <a:p>
            <a:endParaRPr lang="en-GB" sz="2400" dirty="0"/>
          </a:p>
        </p:txBody>
      </p:sp>
      <p:sp>
        <p:nvSpPr>
          <p:cNvPr id="9" name="Rectangle 2"/>
          <p:cNvSpPr>
            <a:spLocks noChangeArrowheads="1"/>
          </p:cNvSpPr>
          <p:nvPr/>
        </p:nvSpPr>
        <p:spPr bwMode="auto">
          <a:xfrm>
            <a:off x="967435" y="2746380"/>
            <a:ext cx="10341293" cy="317009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69CD6"/>
                </a:solidFill>
                <a:effectLst/>
                <a:latin typeface="Consolas" panose="020B0609020204030204" pitchFamily="49" charset="0"/>
              </a:rPr>
              <a:t>private</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async</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4EC9B0"/>
                </a:solidFill>
                <a:effectLst/>
                <a:latin typeface="Consolas" panose="020B0609020204030204" pitchFamily="49" charset="0"/>
              </a:rPr>
              <a:t>Task</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PopulateWithData</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DCDCDC"/>
                </a:solidFill>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await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SaleItemDataService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Initialize</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var</a:t>
            </a:r>
            <a:r>
              <a:rPr kumimoji="0" lang="en-US" altLang="en-US" sz="2000" b="0" i="0" u="none" strike="noStrike" cap="none" normalizeH="0" baseline="0" dirty="0">
                <a:ln>
                  <a:noFill/>
                </a:ln>
                <a:solidFill>
                  <a:srgbClr val="DCDCDC"/>
                </a:solidFill>
                <a:effectLst/>
                <a:latin typeface="Consolas" panose="020B0609020204030204" pitchFamily="49" charset="0"/>
              </a:rPr>
              <a:t> items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await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SaleItemDataService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Instance</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GetSaleItems</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Clear</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AddRange</a:t>
            </a:r>
            <a:r>
              <a:rPr kumimoji="0" lang="en-US" altLang="en-US" sz="2000" b="0" i="0" u="none" strike="noStrike" cap="none" normalizeH="0" baseline="0" dirty="0">
                <a:ln>
                  <a:noFill/>
                </a:ln>
                <a:solidFill>
                  <a:srgbClr val="DCDCDC"/>
                </a:solidFill>
                <a:effectLst/>
                <a:latin typeface="Consolas" panose="020B0609020204030204" pitchFamily="49" charset="0"/>
              </a:rPr>
              <a:t>(items);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var</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DCDCDC"/>
                </a:solidFill>
                <a:effectLst/>
                <a:latin typeface="Consolas" panose="020B0609020204030204" pitchFamily="49" charset="0"/>
              </a:rPr>
              <a:t>dummyItemPosition</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Count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5CEA8"/>
                </a:solidFill>
                <a:effectLst/>
                <a:latin typeface="Consolas" panose="020B0609020204030204" pitchFamily="49" charset="0"/>
              </a:rPr>
              <a:t>0</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5CEA8"/>
                </a:solidFill>
                <a:effectLst/>
                <a:latin typeface="Consolas" panose="020B0609020204030204" pitchFamily="49" charset="0"/>
              </a:rPr>
              <a:t>0</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4B4B4"/>
                </a:solidFill>
                <a:effectLst/>
                <a:latin typeface="Consolas" panose="020B0609020204030204" pitchFamily="49" charset="0"/>
              </a:rPr>
              <a:t>:</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B5CEA8"/>
                </a:solidFill>
                <a:effectLst/>
                <a:latin typeface="Consolas" panose="020B0609020204030204" pitchFamily="49" charset="0"/>
              </a:rPr>
              <a:t>1</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Insert</a:t>
            </a:r>
            <a:r>
              <a:rPr kumimoji="0" lang="en-US" altLang="en-US" sz="2000" b="0" i="0" u="none" strike="noStrike" cap="none" normalizeH="0" baseline="0" dirty="0">
                <a:ln>
                  <a:noFill/>
                </a:ln>
                <a:solidFill>
                  <a:srgbClr val="DCDCDC"/>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dummyItemPosition</a:t>
            </a: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a:ln>
                  <a:noFill/>
                </a:ln>
                <a:solidFill>
                  <a:srgbClr val="569CD6"/>
                </a:solidFill>
                <a:effectLst/>
                <a:latin typeface="Consolas" panose="020B0609020204030204" pitchFamily="49" charset="0"/>
              </a:rPr>
              <a:t>default</a:t>
            </a:r>
            <a:r>
              <a:rPr kumimoji="0" lang="en-US" altLang="en-US" sz="2000" b="0" i="0" u="none" strike="noStrike" cap="none" normalizeH="0" baseline="0" dirty="0">
                <a:ln>
                  <a:noFill/>
                </a:ln>
                <a:solidFill>
                  <a:srgbClr val="DCDCDC"/>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SaleItem</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          </a:t>
            </a:r>
            <a:r>
              <a:rPr kumimoji="0" lang="en-US" altLang="en-US" sz="2000" b="0" i="0" u="none" strike="noStrike" cap="none" normalizeH="0" baseline="0" dirty="0" err="1">
                <a:ln>
                  <a:noFill/>
                </a:ln>
                <a:solidFill>
                  <a:srgbClr val="569CD6"/>
                </a:solidFill>
                <a:effectLst/>
                <a:latin typeface="Consolas" panose="020B0609020204030204" pitchFamily="49" charset="0"/>
              </a:rPr>
              <a:t>this</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saleRecyclerAdapter</a:t>
            </a:r>
            <a:r>
              <a:rPr kumimoji="0" lang="en-US" altLang="en-US" sz="2000" b="0" i="0" u="none" strike="noStrike" cap="none" normalizeH="0" baseline="0" dirty="0" err="1">
                <a:ln>
                  <a:noFill/>
                </a:ln>
                <a:solidFill>
                  <a:srgbClr val="B4B4B4"/>
                </a:solidFill>
                <a:effectLst/>
                <a:latin typeface="Consolas" panose="020B0609020204030204" pitchFamily="49" charset="0"/>
              </a:rPr>
              <a:t>.</a:t>
            </a:r>
            <a:r>
              <a:rPr kumimoji="0" lang="en-US" altLang="en-US" sz="2000" b="0" i="0" u="none" strike="noStrike" cap="none" normalizeH="0" baseline="0" dirty="0" err="1">
                <a:ln>
                  <a:noFill/>
                </a:ln>
                <a:solidFill>
                  <a:srgbClr val="DCDCDC"/>
                </a:solidFill>
                <a:effectLst/>
                <a:latin typeface="Consolas" panose="020B0609020204030204" pitchFamily="49" charset="0"/>
              </a:rPr>
              <a:t>NotifyDataSetChanged</a:t>
            </a:r>
            <a:r>
              <a:rPr kumimoji="0" lang="en-US" altLang="en-US" sz="20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DCDCDC"/>
                </a:solidFill>
                <a:effectLst/>
                <a:latin typeface="Consolas" panose="020B06090202040302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488372" y="6164179"/>
            <a:ext cx="9283433" cy="461665"/>
          </a:xfrm>
          <a:prstGeom prst="rect">
            <a:avLst/>
          </a:prstGeom>
        </p:spPr>
        <p:txBody>
          <a:bodyPr wrap="square">
            <a:spAutoFit/>
          </a:bodyPr>
          <a:lstStyle/>
          <a:p>
            <a:r>
              <a:rPr lang="en-US" sz="2400" dirty="0"/>
              <a:t>Initialization happens during </a:t>
            </a:r>
            <a:r>
              <a:rPr lang="en-US" sz="2400" dirty="0" err="1"/>
              <a:t>ViewDidLoad</a:t>
            </a:r>
            <a:r>
              <a:rPr lang="en-US" sz="2400" dirty="0"/>
              <a:t>().</a:t>
            </a:r>
          </a:p>
        </p:txBody>
      </p:sp>
    </p:spTree>
    <p:extLst>
      <p:ext uri="{BB962C8B-B14F-4D97-AF65-F5344CB8AC3E}">
        <p14:creationId xmlns:p14="http://schemas.microsoft.com/office/powerpoint/2010/main" val="7414722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a:p>
            <a:r>
              <a:rPr lang="en-GB" sz="2800" b="1" dirty="0"/>
              <a:t>Windows 10 Mobile</a:t>
            </a:r>
            <a:endParaRPr lang="en-US" sz="2800" b="1" dirty="0"/>
          </a:p>
        </p:txBody>
      </p:sp>
      <p:pic>
        <p:nvPicPr>
          <p:cNvPr id="4" name="Picture 3"/>
          <p:cNvPicPr>
            <a:picLocks noChangeAspect="1"/>
          </p:cNvPicPr>
          <p:nvPr/>
        </p:nvPicPr>
        <p:blipFill>
          <a:blip r:embed="rId4"/>
          <a:stretch>
            <a:fillRect/>
          </a:stretch>
        </p:blipFill>
        <p:spPr>
          <a:xfrm>
            <a:off x="146050" y="634350"/>
            <a:ext cx="882650" cy="882650"/>
          </a:xfrm>
          <a:prstGeom prst="rect">
            <a:avLst/>
          </a:prstGeom>
        </p:spPr>
      </p:pic>
      <p:pic>
        <p:nvPicPr>
          <p:cNvPr id="7" name="Picture 6"/>
          <p:cNvPicPr>
            <a:picLocks noChangeAspect="1"/>
          </p:cNvPicPr>
          <p:nvPr/>
        </p:nvPicPr>
        <p:blipFill>
          <a:blip r:embed="rId5"/>
          <a:stretch>
            <a:fillRect/>
          </a:stretch>
        </p:blipFill>
        <p:spPr>
          <a:xfrm>
            <a:off x="10543216" y="95549"/>
            <a:ext cx="1531024" cy="1531024"/>
          </a:xfrm>
          <a:prstGeom prst="rect">
            <a:avLst/>
          </a:prstGeom>
        </p:spPr>
      </p:pic>
      <p:sp>
        <p:nvSpPr>
          <p:cNvPr id="2" name="Rectangle 1"/>
          <p:cNvSpPr>
            <a:spLocks noChangeArrowheads="1"/>
          </p:cNvSpPr>
          <p:nvPr/>
        </p:nvSpPr>
        <p:spPr bwMode="auto">
          <a:xfrm>
            <a:off x="3331115" y="4464158"/>
            <a:ext cx="8376011" cy="1815882"/>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Consolas" panose="020B0609020204030204" pitchFamily="49" charset="0"/>
              </a:rPr>
              <a:t>private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569CD6"/>
                </a:solidFill>
                <a:effectLst/>
                <a:latin typeface="Consolas" panose="020B0609020204030204" pitchFamily="49" charset="0"/>
              </a:rPr>
              <a:t>async</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4EC9B0"/>
                </a:solidFill>
                <a:effectLst/>
                <a:latin typeface="Consolas" panose="020B0609020204030204" pitchFamily="49" charset="0"/>
              </a:rPr>
              <a:t>Task</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DCDCDC"/>
                </a:solidFill>
                <a:effectLst/>
                <a:latin typeface="Consolas" panose="020B0609020204030204" pitchFamily="49" charset="0"/>
              </a:rPr>
              <a:t>UpdateList</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4EC9B0"/>
                </a:solidFill>
                <a:effectLst/>
                <a:latin typeface="Consolas" panose="020B0609020204030204" pitchFamily="49" charset="0"/>
              </a:rPr>
              <a:t>VisualStateManager</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GoToState</a:t>
            </a:r>
            <a:r>
              <a:rPr kumimoji="0" lang="en-US" altLang="en-US" sz="1600" b="0" i="0" u="none" strike="noStrike" cap="none" normalizeH="0" baseline="0" dirty="0">
                <a:ln>
                  <a:noFill/>
                </a:ln>
                <a:solidFill>
                  <a:srgbClr val="DCDCDC"/>
                </a:solidFill>
                <a:effectLst/>
                <a:latin typeface="Consolas" panose="020B0609020204030204" pitchFamily="49" charset="0"/>
              </a:rPr>
              <a:t>(</a:t>
            </a:r>
            <a:r>
              <a:rPr kumimoji="0" lang="en-US" altLang="en-US" sz="1600" b="0" i="0" u="none" strike="noStrike" cap="none" normalizeH="0" baseline="0" dirty="0">
                <a:ln>
                  <a:noFill/>
                </a:ln>
                <a:solidFill>
                  <a:srgbClr val="569CD6"/>
                </a:solidFill>
                <a:effectLst/>
                <a:latin typeface="Consolas" panose="020B0609020204030204" pitchFamily="49" charset="0"/>
              </a:rPr>
              <a:t>this</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DCDCDC"/>
                </a:solidFill>
                <a:effectLst/>
                <a:latin typeface="Consolas" panose="020B0609020204030204" pitchFamily="49" charset="0"/>
              </a:rPr>
              <a:t>LoadingState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Name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569CD6"/>
                </a:solidFill>
                <a:effectLst/>
                <a:latin typeface="Consolas" panose="020B0609020204030204" pitchFamily="49" charset="0"/>
              </a:rPr>
              <a:t>true</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569CD6"/>
                </a:solidFill>
                <a:effectLst/>
                <a:latin typeface="Consolas" panose="020B0609020204030204" pitchFamily="49" charset="0"/>
              </a:rPr>
              <a:t>var</a:t>
            </a:r>
            <a:r>
              <a:rPr kumimoji="0" lang="en-US" altLang="en-US" sz="1600" b="0" i="0" u="none" strike="noStrike" cap="none" normalizeH="0" baseline="0" dirty="0">
                <a:ln>
                  <a:noFill/>
                </a:ln>
                <a:solidFill>
                  <a:srgbClr val="DCDCDC"/>
                </a:solidFill>
                <a:effectLst/>
                <a:latin typeface="Consolas" panose="020B0609020204030204" pitchFamily="49" charset="0"/>
              </a:rPr>
              <a:t> items </a:t>
            </a:r>
            <a:r>
              <a:rPr kumimoji="0" lang="en-US" altLang="en-US" sz="1600" b="0" i="0" u="none" strike="noStrike" cap="none" normalizeH="0" baseline="0" dirty="0">
                <a:ln>
                  <a:noFill/>
                </a:ln>
                <a:solidFill>
                  <a:srgbClr val="B4B4B4"/>
                </a:solidFill>
                <a:effectLst/>
                <a:latin typeface="Consolas" panose="020B0609020204030204" pitchFamily="49" charset="0"/>
              </a:rPr>
              <a:t>=</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569CD6"/>
                </a:solidFill>
                <a:effectLst/>
                <a:latin typeface="Consolas" panose="020B0609020204030204" pitchFamily="49" charset="0"/>
              </a:rPr>
              <a:t>await</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4EC9B0"/>
                </a:solidFill>
                <a:effectLst/>
                <a:latin typeface="Consolas" panose="020B0609020204030204" pitchFamily="49" charset="0"/>
              </a:rPr>
              <a:t>SaleItemDataService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Instance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GetSaleItems</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569CD6"/>
                </a:solidFill>
                <a:effectLst/>
                <a:latin typeface="Consolas" panose="020B0609020204030204" pitchFamily="49" charset="0"/>
              </a:rPr>
              <a:t>this</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saleItemList</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ItemsSource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B4B4B4"/>
                </a:solidFill>
                <a:effectLst/>
                <a:latin typeface="Consolas" panose="020B0609020204030204" pitchFamily="49" charset="0"/>
              </a:rPr>
              <a:t>=</a:t>
            </a:r>
            <a:r>
              <a:rPr kumimoji="0" lang="en-US" altLang="en-US" sz="1600" b="0" i="0" u="none" strike="noStrike" cap="none" normalizeH="0" baseline="0" dirty="0">
                <a:ln>
                  <a:noFill/>
                </a:ln>
                <a:solidFill>
                  <a:srgbClr val="DCDCDC"/>
                </a:solidFill>
                <a:effectLst/>
                <a:latin typeface="Consolas" panose="020B0609020204030204" pitchFamily="49" charset="0"/>
              </a:rPr>
              <a:t> items;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EC9B0"/>
                </a:solidFill>
                <a:effectLst/>
                <a:latin typeface="Consolas" panose="020B0609020204030204" pitchFamily="49" charset="0"/>
              </a:rPr>
              <a:t>           </a:t>
            </a:r>
            <a:r>
              <a:rPr kumimoji="0" lang="en-US" altLang="en-US" sz="1600" b="0" i="0" u="none" strike="noStrike" cap="none" normalizeH="0" baseline="0" dirty="0" err="1">
                <a:ln>
                  <a:noFill/>
                </a:ln>
                <a:solidFill>
                  <a:srgbClr val="4EC9B0"/>
                </a:solidFill>
                <a:effectLst/>
                <a:latin typeface="Consolas" panose="020B0609020204030204" pitchFamily="49" charset="0"/>
              </a:rPr>
              <a:t>VisualStateManager</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GoToState</a:t>
            </a:r>
            <a:r>
              <a:rPr kumimoji="0" lang="en-US" altLang="en-US" sz="1600" b="0" i="0" u="none" strike="noStrike" cap="none" normalizeH="0" baseline="0" dirty="0">
                <a:ln>
                  <a:noFill/>
                </a:ln>
                <a:solidFill>
                  <a:srgbClr val="DCDCDC"/>
                </a:solidFill>
                <a:effectLst/>
                <a:latin typeface="Consolas" panose="020B0609020204030204" pitchFamily="49" charset="0"/>
              </a:rPr>
              <a:t>(</a:t>
            </a:r>
            <a:r>
              <a:rPr kumimoji="0" lang="en-US" altLang="en-US" sz="1600" b="0" i="0" u="none" strike="noStrike" cap="none" normalizeH="0" baseline="0" dirty="0">
                <a:ln>
                  <a:noFill/>
                </a:ln>
                <a:solidFill>
                  <a:srgbClr val="569CD6"/>
                </a:solidFill>
                <a:effectLst/>
                <a:latin typeface="Consolas" panose="020B0609020204030204" pitchFamily="49" charset="0"/>
              </a:rPr>
              <a:t>this</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err="1">
                <a:ln>
                  <a:noFill/>
                </a:ln>
                <a:solidFill>
                  <a:srgbClr val="DCDCDC"/>
                </a:solidFill>
                <a:effectLst/>
                <a:latin typeface="Consolas" panose="020B0609020204030204" pitchFamily="49" charset="0"/>
              </a:rPr>
              <a:t>LoadedState</a:t>
            </a:r>
            <a:r>
              <a:rPr kumimoji="0" lang="en-US" altLang="en-US" sz="1600" b="0" i="0" u="none" strike="noStrike" cap="none" normalizeH="0" baseline="0" dirty="0" err="1">
                <a:ln>
                  <a:noFill/>
                </a:ln>
                <a:solidFill>
                  <a:srgbClr val="B4B4B4"/>
                </a:solidFill>
                <a:effectLst/>
                <a:latin typeface="Consolas" panose="020B0609020204030204" pitchFamily="49" charset="0"/>
              </a:rPr>
              <a:t>.</a:t>
            </a:r>
            <a:r>
              <a:rPr kumimoji="0" lang="en-US" altLang="en-US" sz="1600" b="0" i="0" u="none" strike="noStrike" cap="none" normalizeH="0" baseline="0" dirty="0" err="1">
                <a:ln>
                  <a:noFill/>
                </a:ln>
                <a:solidFill>
                  <a:srgbClr val="DCDCDC"/>
                </a:solidFill>
                <a:effectLst/>
                <a:latin typeface="Consolas" panose="020B0609020204030204" pitchFamily="49" charset="0"/>
              </a:rPr>
              <a:t>Name</a:t>
            </a:r>
            <a:r>
              <a:rPr kumimoji="0" lang="en-US" altLang="en-US" sz="1600" b="0" i="0" u="none" strike="noStrike" cap="none" normalizeH="0" baseline="0" dirty="0">
                <a:ln>
                  <a:noFill/>
                </a:ln>
                <a:solidFill>
                  <a:srgbClr val="DCDCDC"/>
                </a:solidFill>
                <a:effectLst/>
                <a:latin typeface="Consolas" panose="020B0609020204030204" pitchFamily="49" charset="0"/>
              </a:rPr>
              <a:t>, </a:t>
            </a:r>
            <a:r>
              <a:rPr kumimoji="0" lang="en-US" altLang="en-US" sz="1600" b="0" i="0" u="none" strike="noStrike" cap="none" normalizeH="0" baseline="0" dirty="0">
                <a:ln>
                  <a:noFill/>
                </a:ln>
                <a:solidFill>
                  <a:srgbClr val="569CD6"/>
                </a:solidFill>
                <a:effectLst/>
                <a:latin typeface="Consolas" panose="020B0609020204030204" pitchFamily="49" charset="0"/>
              </a:rPr>
              <a:t>true</a:t>
            </a:r>
            <a:r>
              <a:rPr kumimoji="0" lang="en-US" altLang="en-US" sz="16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377421" y="1956562"/>
            <a:ext cx="7141699" cy="224676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protected</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async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override</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void</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DCDCDC"/>
                </a:solidFill>
                <a:effectLst/>
                <a:latin typeface="Consolas" panose="020B0609020204030204" pitchFamily="49" charset="0"/>
              </a:rPr>
              <a:t>OnNavigatedTo</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err="1">
                <a:ln>
                  <a:noFill/>
                </a:ln>
                <a:solidFill>
                  <a:srgbClr val="4EC9B0"/>
                </a:solidFill>
                <a:effectLst/>
                <a:latin typeface="Consolas" panose="020B0609020204030204" pitchFamily="49" charset="0"/>
              </a:rPr>
              <a:t>NavigationEventArgs</a:t>
            </a:r>
            <a:r>
              <a:rPr kumimoji="0" lang="en-US" altLang="en-US" sz="1400" b="0" i="0" u="none" strike="noStrike" cap="none" normalizeH="0" baseline="0" dirty="0">
                <a:ln>
                  <a:noFill/>
                </a:ln>
                <a:solidFill>
                  <a:srgbClr val="DCDCDC"/>
                </a:solidFill>
                <a:effectLst/>
                <a:latin typeface="Consolas" panose="020B0609020204030204" pitchFamily="49" charset="0"/>
              </a:rPr>
              <a:t> 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569CD6"/>
                </a:solidFill>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base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OnNavigatedTo</a:t>
            </a:r>
            <a:r>
              <a:rPr kumimoji="0" lang="en-US" altLang="en-US" sz="1400" b="0" i="0" u="none" strike="noStrike" cap="none" normalizeH="0" baseline="0" dirty="0">
                <a:ln>
                  <a:noFill/>
                </a:ln>
                <a:solidFill>
                  <a:srgbClr val="DCDCDC"/>
                </a:solidFill>
                <a:effectLst/>
                <a:latin typeface="Consolas" panose="020B0609020204030204" pitchFamily="49"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if</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this</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saleItemList</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ItemsSource</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B4B4B4"/>
                </a:solidFill>
                <a:effectLst/>
                <a:latin typeface="Consolas" panose="020B0609020204030204" pitchFamily="49" charset="0"/>
              </a:rPr>
              <a: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null</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4EC9B0"/>
                </a:solidFill>
                <a:effectLst/>
                <a:latin typeface="Consolas" panose="020B0609020204030204" pitchFamily="49" charset="0"/>
              </a:rPr>
              <a:t>SaleItemDataService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Instance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Initialize</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this</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InitNotificationsAsync</a:t>
            </a:r>
            <a:r>
              <a:rPr kumimoji="0" lang="en-US" altLang="en-US" sz="1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this</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UpdateList</a:t>
            </a:r>
            <a:r>
              <a:rPr kumimoji="0" lang="en-US" altLang="en-US" sz="1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DCDCDC"/>
                </a:solidFill>
                <a:latin typeface="Consolas" panose="020B0609020204030204" pitchFamily="49" charset="0"/>
              </a:rPr>
              <a:t>        . . .</a:t>
            </a:r>
            <a:endParaRPr kumimoji="0" lang="en-US" altLang="en-US" sz="1400" b="0" i="0" u="none" strike="noStrike" cap="none" normalizeH="0" baseline="0" dirty="0">
              <a:ln>
                <a:noFill/>
              </a:ln>
              <a:solidFill>
                <a:srgbClr val="DCDCD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36516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Set up Offline Data Sync in client side</a:t>
            </a:r>
          </a:p>
        </p:txBody>
      </p:sp>
      <p:pic>
        <p:nvPicPr>
          <p:cNvPr id="7" name="Picture 6"/>
          <p:cNvPicPr>
            <a:picLocks noChangeAspect="1"/>
          </p:cNvPicPr>
          <p:nvPr/>
        </p:nvPicPr>
        <p:blipFill>
          <a:blip r:embed="rId4"/>
          <a:stretch>
            <a:fillRect/>
          </a:stretch>
        </p:blipFill>
        <p:spPr>
          <a:xfrm>
            <a:off x="10543216" y="95549"/>
            <a:ext cx="1531024" cy="1531024"/>
          </a:xfrm>
          <a:prstGeom prst="rect">
            <a:avLst/>
          </a:prstGeom>
        </p:spPr>
      </p:pic>
      <p:sp>
        <p:nvSpPr>
          <p:cNvPr id="9" name="TextBox 8"/>
          <p:cNvSpPr txBox="1"/>
          <p:nvPr/>
        </p:nvSpPr>
        <p:spPr>
          <a:xfrm>
            <a:off x="649320" y="1771650"/>
            <a:ext cx="10655802" cy="4311950"/>
          </a:xfrm>
          <a:prstGeom prst="rect">
            <a:avLst/>
          </a:prstGeom>
          <a:noFill/>
        </p:spPr>
        <p:txBody>
          <a:bodyPr wrap="none" lIns="182880" tIns="146304" rIns="182880" bIns="146304" rtlCol="0">
            <a:spAutoFit/>
          </a:bodyPr>
          <a:lstStyle/>
          <a:p>
            <a:pPr marL="457200" indent="-457200">
              <a:lnSpc>
                <a:spcPct val="90000"/>
              </a:lnSpc>
              <a:spcAft>
                <a:spcPts val="600"/>
              </a:spcAft>
              <a:buFont typeface="+mj-lt"/>
              <a:buAutoNum type="arabicPeriod"/>
            </a:pPr>
            <a:r>
              <a:rPr lang="en-GB" sz="2400" dirty="0">
                <a:latin typeface="+mj-lt"/>
              </a:rPr>
              <a:t>Set the </a:t>
            </a:r>
            <a:r>
              <a:rPr lang="en-GB" sz="2400" dirty="0" err="1">
                <a:latin typeface="+mj-lt"/>
              </a:rPr>
              <a:t>AppSettings</a:t>
            </a:r>
            <a:r>
              <a:rPr lang="en-GB" sz="2400" dirty="0">
                <a:latin typeface="+mj-lt"/>
              </a:rPr>
              <a:t> ‘</a:t>
            </a:r>
            <a:r>
              <a:rPr lang="en-GB" sz="2400" dirty="0" err="1">
                <a:latin typeface="+mj-lt"/>
              </a:rPr>
              <a:t>ApiAddress</a:t>
            </a:r>
            <a:r>
              <a:rPr lang="en-GB" sz="2400" dirty="0">
                <a:latin typeface="+mj-lt"/>
              </a:rPr>
              <a:t>’ string with your mobile app address (https):</a:t>
            </a: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endParaRPr lang="en-GB" sz="2400" dirty="0">
              <a:latin typeface="+mj-lt"/>
            </a:endParaRPr>
          </a:p>
          <a:p>
            <a:pPr marL="457200" indent="-457200">
              <a:lnSpc>
                <a:spcPct val="90000"/>
              </a:lnSpc>
              <a:spcAft>
                <a:spcPts val="600"/>
              </a:spcAft>
              <a:buFont typeface="+mj-lt"/>
              <a:buAutoNum type="arabicPeriod"/>
            </a:pPr>
            <a:r>
              <a:rPr lang="en-GB" sz="2400" dirty="0">
                <a:latin typeface="+mj-lt"/>
              </a:rPr>
              <a:t>Run the App</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pic>
        <p:nvPicPr>
          <p:cNvPr id="10" name="Picture 9"/>
          <p:cNvPicPr>
            <a:picLocks noChangeAspect="1"/>
          </p:cNvPicPr>
          <p:nvPr/>
        </p:nvPicPr>
        <p:blipFill>
          <a:blip r:embed="rId5"/>
          <a:stretch>
            <a:fillRect/>
          </a:stretch>
        </p:blipFill>
        <p:spPr>
          <a:xfrm>
            <a:off x="785057" y="2425590"/>
            <a:ext cx="10058400" cy="2326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67346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677989" y="1246087"/>
            <a:ext cx="966663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b="1" dirty="0"/>
              <a:t>Store your app data in the cloud with Azure Storage</a:t>
            </a:r>
          </a:p>
        </p:txBody>
      </p:sp>
      <p:pic>
        <p:nvPicPr>
          <p:cNvPr id="4" name="Picture 3"/>
          <p:cNvPicPr>
            <a:picLocks noChangeAspect="1"/>
          </p:cNvPicPr>
          <p:nvPr/>
        </p:nvPicPr>
        <p:blipFill>
          <a:blip r:embed="rId3"/>
          <a:stretch>
            <a:fillRect/>
          </a:stretch>
        </p:blipFill>
        <p:spPr>
          <a:xfrm>
            <a:off x="4508037" y="2949643"/>
            <a:ext cx="3498811" cy="3498811"/>
          </a:xfrm>
          <a:prstGeom prst="rect">
            <a:avLst/>
          </a:prstGeom>
        </p:spPr>
      </p:pic>
    </p:spTree>
    <p:extLst>
      <p:ext uri="{BB962C8B-B14F-4D97-AF65-F5344CB8AC3E}">
        <p14:creationId xmlns:p14="http://schemas.microsoft.com/office/powerpoint/2010/main" val="31939613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536737" y="450200"/>
            <a:ext cx="966663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Store your app data in the cloud with Azure Storage</a:t>
            </a:r>
          </a:p>
        </p:txBody>
      </p:sp>
      <p:pic>
        <p:nvPicPr>
          <p:cNvPr id="4" name="Picture 3"/>
          <p:cNvPicPr>
            <a:picLocks noChangeAspect="1"/>
          </p:cNvPicPr>
          <p:nvPr/>
        </p:nvPicPr>
        <p:blipFill>
          <a:blip r:embed="rId3"/>
          <a:stretch>
            <a:fillRect/>
          </a:stretch>
        </p:blipFill>
        <p:spPr>
          <a:xfrm>
            <a:off x="10627112" y="150688"/>
            <a:ext cx="1390037" cy="1390037"/>
          </a:xfrm>
          <a:prstGeom prst="rect">
            <a:avLst/>
          </a:prstGeom>
        </p:spPr>
      </p:pic>
      <p:sp>
        <p:nvSpPr>
          <p:cNvPr id="7" name="Rectangle 6"/>
          <p:cNvSpPr/>
          <p:nvPr/>
        </p:nvSpPr>
        <p:spPr>
          <a:xfrm>
            <a:off x="536737" y="1443841"/>
            <a:ext cx="10346853" cy="4893647"/>
          </a:xfrm>
          <a:prstGeom prst="rect">
            <a:avLst/>
          </a:prstGeom>
        </p:spPr>
        <p:txBody>
          <a:bodyPr wrap="square">
            <a:spAutoFit/>
          </a:bodyPr>
          <a:lstStyle/>
          <a:p>
            <a:r>
              <a:rPr lang="en-GB" sz="2400" dirty="0">
                <a:solidFill>
                  <a:srgbClr val="4078C0"/>
                </a:solidFill>
                <a:latin typeface="-apple-system"/>
                <a:hlinkClick r:id="rId4"/>
              </a:rPr>
              <a:t>Azure Storage</a:t>
            </a:r>
            <a:r>
              <a:rPr lang="en-GB" sz="2400" dirty="0">
                <a:solidFill>
                  <a:srgbClr val="333333"/>
                </a:solidFill>
                <a:latin typeface="-apple-system"/>
              </a:rPr>
              <a:t> is massively scalable, and accessible from anywhere and from any device – whether your users are online or off. Whether its images, photos, documents, or customer records – in the cloud or on premises – Azure makes it simple to create or integrate the right kind of storage for the task.</a:t>
            </a:r>
          </a:p>
          <a:p>
            <a:endParaRPr lang="en-GB" sz="2400" dirty="0">
              <a:solidFill>
                <a:srgbClr val="333333"/>
              </a:solidFill>
              <a:latin typeface="-apple-system"/>
            </a:endParaRPr>
          </a:p>
          <a:p>
            <a:r>
              <a:rPr lang="en-GB" sz="2400" dirty="0">
                <a:solidFill>
                  <a:srgbClr val="333333"/>
                </a:solidFill>
                <a:latin typeface="-apple-system"/>
              </a:rPr>
              <a:t>Azure Storage offers a set of storage services for all your business needs:</a:t>
            </a:r>
          </a:p>
          <a:p>
            <a:pPr marL="285750" indent="-285750">
              <a:buFont typeface="Arial" panose="020B0604020202020204" pitchFamily="34" charset="0"/>
              <a:buChar char="•"/>
            </a:pPr>
            <a:r>
              <a:rPr lang="en-GB" sz="2400" dirty="0">
                <a:solidFill>
                  <a:srgbClr val="4078C0"/>
                </a:solidFill>
                <a:latin typeface="-apple-system"/>
                <a:hlinkClick r:id="rId5"/>
              </a:rPr>
              <a:t>Blob storage</a:t>
            </a:r>
            <a:r>
              <a:rPr lang="en-GB" sz="2400" dirty="0">
                <a:solidFill>
                  <a:srgbClr val="333333"/>
                </a:solidFill>
                <a:latin typeface="-apple-system"/>
              </a:rPr>
              <a:t> (object storage) for unstructured data</a:t>
            </a:r>
          </a:p>
          <a:p>
            <a:pPr marL="285750" indent="-285750">
              <a:buFont typeface="Arial" panose="020B0604020202020204" pitchFamily="34" charset="0"/>
              <a:buChar char="•"/>
            </a:pPr>
            <a:r>
              <a:rPr lang="en-GB" sz="2400" dirty="0">
                <a:solidFill>
                  <a:srgbClr val="4078C0"/>
                </a:solidFill>
                <a:latin typeface="-apple-system"/>
                <a:hlinkClick r:id="rId6"/>
              </a:rPr>
              <a:t>File storage</a:t>
            </a:r>
            <a:r>
              <a:rPr lang="en-GB" sz="2400" dirty="0">
                <a:solidFill>
                  <a:srgbClr val="333333"/>
                </a:solidFill>
                <a:latin typeface="-apple-system"/>
              </a:rPr>
              <a:t> for SMB-based cloud file shares</a:t>
            </a:r>
          </a:p>
          <a:p>
            <a:pPr marL="285750" indent="-285750">
              <a:buFont typeface="Arial" panose="020B0604020202020204" pitchFamily="34" charset="0"/>
              <a:buChar char="•"/>
            </a:pPr>
            <a:r>
              <a:rPr lang="en-GB" sz="2400" dirty="0">
                <a:solidFill>
                  <a:srgbClr val="4078C0"/>
                </a:solidFill>
                <a:latin typeface="-apple-system"/>
                <a:hlinkClick r:id="rId7"/>
              </a:rPr>
              <a:t>Table storage</a:t>
            </a:r>
            <a:r>
              <a:rPr lang="en-GB" sz="2400" dirty="0">
                <a:solidFill>
                  <a:srgbClr val="333333"/>
                </a:solidFill>
                <a:latin typeface="-apple-system"/>
              </a:rPr>
              <a:t> for NoSQL data</a:t>
            </a:r>
          </a:p>
          <a:p>
            <a:pPr marL="285750" indent="-285750">
              <a:buFont typeface="Arial" panose="020B0604020202020204" pitchFamily="34" charset="0"/>
              <a:buChar char="•"/>
            </a:pPr>
            <a:r>
              <a:rPr lang="en-GB" sz="2400" dirty="0">
                <a:solidFill>
                  <a:srgbClr val="4078C0"/>
                </a:solidFill>
                <a:latin typeface="-apple-system"/>
                <a:hlinkClick r:id="rId8"/>
              </a:rPr>
              <a:t>Queue storage</a:t>
            </a:r>
            <a:r>
              <a:rPr lang="en-GB" sz="2400" dirty="0">
                <a:solidFill>
                  <a:srgbClr val="333333"/>
                </a:solidFill>
                <a:latin typeface="-apple-system"/>
              </a:rPr>
              <a:t> to reliably store messages</a:t>
            </a:r>
          </a:p>
          <a:p>
            <a:pPr marL="285750" indent="-285750">
              <a:buFont typeface="Arial" panose="020B0604020202020204" pitchFamily="34" charset="0"/>
              <a:buChar char="•"/>
            </a:pPr>
            <a:r>
              <a:rPr lang="en-GB" sz="2400" dirty="0">
                <a:solidFill>
                  <a:srgbClr val="4078C0"/>
                </a:solidFill>
                <a:latin typeface="-apple-system"/>
                <a:hlinkClick r:id="rId9"/>
              </a:rPr>
              <a:t>Premium Storage</a:t>
            </a:r>
            <a:r>
              <a:rPr lang="en-GB" sz="2400" dirty="0">
                <a:solidFill>
                  <a:srgbClr val="333333"/>
                </a:solidFill>
                <a:latin typeface="-apple-system"/>
              </a:rPr>
              <a:t> for high-performance, low-latency block storage for I/O-intensive workloads running in Azure Virtual Machines.</a:t>
            </a:r>
            <a:endParaRPr lang="en-GB" sz="2400" b="0" i="0" dirty="0">
              <a:solidFill>
                <a:srgbClr val="333333"/>
              </a:solidFill>
              <a:effectLst/>
              <a:latin typeface="-apple-system"/>
            </a:endParaRPr>
          </a:p>
        </p:txBody>
      </p:sp>
    </p:spTree>
    <p:extLst>
      <p:ext uri="{BB962C8B-B14F-4D97-AF65-F5344CB8AC3E}">
        <p14:creationId xmlns:p14="http://schemas.microsoft.com/office/powerpoint/2010/main" val="35788407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300446" y="1421646"/>
            <a:ext cx="11456125" cy="258316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App Service is a platform-as-a-service (PaaS) offering of Microsoft Azure. It allows to create mobile apps for any platform or device. </a:t>
            </a:r>
          </a:p>
          <a:p>
            <a:r>
              <a:rPr lang="en-GB" sz="3600" dirty="0"/>
              <a:t>You can integrate your apps with several SaaS solutions as Authentication, Push Notifications, Storage, etc.</a:t>
            </a:r>
            <a:endParaRPr lang="en-US" sz="3600" dirty="0"/>
          </a:p>
        </p:txBody>
      </p:sp>
      <p:sp>
        <p:nvSpPr>
          <p:cNvPr id="6"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App Service</a:t>
            </a:r>
          </a:p>
        </p:txBody>
      </p:sp>
      <p:pic>
        <p:nvPicPr>
          <p:cNvPr id="10" name="Picture 9"/>
          <p:cNvPicPr>
            <a:picLocks noChangeAspect="1"/>
          </p:cNvPicPr>
          <p:nvPr/>
        </p:nvPicPr>
        <p:blipFill>
          <a:blip r:embed="rId4"/>
          <a:stretch>
            <a:fillRect/>
          </a:stretch>
        </p:blipFill>
        <p:spPr>
          <a:xfrm>
            <a:off x="3971108" y="5479648"/>
            <a:ext cx="4242600" cy="1237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5"/>
          <a:stretch>
            <a:fillRect/>
          </a:stretch>
        </p:blipFill>
        <p:spPr>
          <a:xfrm>
            <a:off x="184161" y="4120195"/>
            <a:ext cx="4242600" cy="1244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6"/>
          <a:stretch>
            <a:fillRect/>
          </a:stretch>
        </p:blipFill>
        <p:spPr>
          <a:xfrm>
            <a:off x="7758054" y="4120195"/>
            <a:ext cx="4242600" cy="1252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7"/>
          <a:stretch>
            <a:fillRect/>
          </a:stretch>
        </p:blipFill>
        <p:spPr>
          <a:xfrm>
            <a:off x="9588334" y="-197030"/>
            <a:ext cx="1973580" cy="1973580"/>
          </a:xfrm>
          <a:prstGeom prst="rect">
            <a:avLst/>
          </a:prstGeom>
        </p:spPr>
      </p:pic>
    </p:spTree>
    <p:extLst>
      <p:ext uri="{BB962C8B-B14F-4D97-AF65-F5344CB8AC3E}">
        <p14:creationId xmlns:p14="http://schemas.microsoft.com/office/powerpoint/2010/main" val="42065718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536737" y="450200"/>
            <a:ext cx="966663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Store your app data in the cloud with Azure Storage</a:t>
            </a:r>
          </a:p>
        </p:txBody>
      </p:sp>
      <p:pic>
        <p:nvPicPr>
          <p:cNvPr id="4" name="Picture 3"/>
          <p:cNvPicPr>
            <a:picLocks noChangeAspect="1"/>
          </p:cNvPicPr>
          <p:nvPr/>
        </p:nvPicPr>
        <p:blipFill>
          <a:blip r:embed="rId3"/>
          <a:stretch>
            <a:fillRect/>
          </a:stretch>
        </p:blipFill>
        <p:spPr>
          <a:xfrm>
            <a:off x="10627112" y="150688"/>
            <a:ext cx="1390037" cy="1390037"/>
          </a:xfrm>
          <a:prstGeom prst="rect">
            <a:avLst/>
          </a:prstGeom>
        </p:spPr>
      </p:pic>
      <p:sp>
        <p:nvSpPr>
          <p:cNvPr id="2" name="Rectangle 1"/>
          <p:cNvSpPr/>
          <p:nvPr/>
        </p:nvSpPr>
        <p:spPr>
          <a:xfrm>
            <a:off x="94405" y="1430516"/>
            <a:ext cx="12097595" cy="1446550"/>
          </a:xfrm>
          <a:prstGeom prst="rect">
            <a:avLst/>
          </a:prstGeom>
        </p:spPr>
        <p:txBody>
          <a:bodyPr wrap="square">
            <a:spAutoFit/>
          </a:bodyPr>
          <a:lstStyle/>
          <a:p>
            <a:r>
              <a:rPr lang="en-GB" sz="2200" dirty="0">
                <a:solidFill>
                  <a:srgbClr val="333333"/>
                </a:solidFill>
                <a:latin typeface="-apple-system"/>
              </a:rPr>
              <a:t>The Shopping Demo App relies in SQL Server for storing items (title, description, price, etc.), and uses Blob storage to store item photos. </a:t>
            </a:r>
          </a:p>
          <a:p>
            <a:r>
              <a:rPr lang="en-GB" sz="2200" dirty="0">
                <a:solidFill>
                  <a:srgbClr val="333333"/>
                </a:solidFill>
                <a:latin typeface="-apple-system"/>
              </a:rPr>
              <a:t>Blob storage is then connected to Azure’s Mobile App, which enables the offline file sync scenario: items can be added offline and are automatically synced when the connection is back.</a:t>
            </a:r>
            <a:endParaRPr lang="en-US" sz="2200" dirty="0"/>
          </a:p>
        </p:txBody>
      </p:sp>
      <p:pic>
        <p:nvPicPr>
          <p:cNvPr id="5" name="Picture 4"/>
          <p:cNvPicPr>
            <a:picLocks noChangeAspect="1"/>
          </p:cNvPicPr>
          <p:nvPr/>
        </p:nvPicPr>
        <p:blipFill>
          <a:blip r:embed="rId4"/>
          <a:stretch>
            <a:fillRect/>
          </a:stretch>
        </p:blipFill>
        <p:spPr>
          <a:xfrm>
            <a:off x="3149394" y="3035660"/>
            <a:ext cx="6760175" cy="3652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940448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536737" y="72275"/>
            <a:ext cx="966663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Store your app data in the cloud with Azure Storage</a:t>
            </a:r>
          </a:p>
          <a:p>
            <a:endParaRPr lang="en-GB" sz="3600" b="1" dirty="0"/>
          </a:p>
        </p:txBody>
      </p:sp>
      <p:pic>
        <p:nvPicPr>
          <p:cNvPr id="4" name="Picture 3"/>
          <p:cNvPicPr>
            <a:picLocks noChangeAspect="1"/>
          </p:cNvPicPr>
          <p:nvPr/>
        </p:nvPicPr>
        <p:blipFill>
          <a:blip r:embed="rId3"/>
          <a:stretch>
            <a:fillRect/>
          </a:stretch>
        </p:blipFill>
        <p:spPr>
          <a:xfrm>
            <a:off x="10627112" y="150688"/>
            <a:ext cx="1390037" cy="1390037"/>
          </a:xfrm>
          <a:prstGeom prst="rect">
            <a:avLst/>
          </a:prstGeom>
        </p:spPr>
      </p:pic>
      <p:sp>
        <p:nvSpPr>
          <p:cNvPr id="6" name="Rectangle 5"/>
          <p:cNvSpPr/>
          <p:nvPr/>
        </p:nvSpPr>
        <p:spPr>
          <a:xfrm>
            <a:off x="6560635" y="569092"/>
            <a:ext cx="4244897" cy="461665"/>
          </a:xfrm>
          <a:prstGeom prst="rect">
            <a:avLst/>
          </a:prstGeom>
        </p:spPr>
        <p:txBody>
          <a:bodyPr wrap="square">
            <a:spAutoFit/>
          </a:bodyPr>
          <a:lstStyle/>
          <a:p>
            <a:r>
              <a:rPr lang="en-US" sz="2400" dirty="0"/>
              <a:t>Create a storage account</a:t>
            </a:r>
          </a:p>
        </p:txBody>
      </p:sp>
      <p:sp>
        <p:nvSpPr>
          <p:cNvPr id="7" name="Rectangle 6"/>
          <p:cNvSpPr/>
          <p:nvPr/>
        </p:nvSpPr>
        <p:spPr>
          <a:xfrm>
            <a:off x="683942" y="948690"/>
            <a:ext cx="10893263" cy="5909310"/>
          </a:xfrm>
          <a:prstGeom prst="rect">
            <a:avLst/>
          </a:prstGeom>
        </p:spPr>
        <p:txBody>
          <a:bodyPr wrap="square">
            <a:spAutoFit/>
          </a:bodyPr>
          <a:lstStyle/>
          <a:p>
            <a:pPr>
              <a:buFont typeface="+mj-lt"/>
              <a:buAutoNum type="arabicPeriod"/>
            </a:pPr>
            <a:r>
              <a:rPr lang="en-GB" dirty="0">
                <a:solidFill>
                  <a:srgbClr val="505050"/>
                </a:solidFill>
                <a:latin typeface="Segoe UI Condensed"/>
              </a:rPr>
              <a:t>Sign in to the </a:t>
            </a:r>
            <a:r>
              <a:rPr lang="en-GB" dirty="0">
                <a:solidFill>
                  <a:srgbClr val="00ABEC"/>
                </a:solidFill>
                <a:latin typeface="Segoe UI Condensed"/>
                <a:hlinkClick r:id="rId4"/>
              </a:rPr>
              <a:t>Azure portal</a:t>
            </a:r>
            <a:r>
              <a:rPr lang="en-GB" dirty="0">
                <a:solidFill>
                  <a:srgbClr val="505050"/>
                </a:solidFill>
                <a:latin typeface="Segoe UI Condensed"/>
              </a:rPr>
              <a:t>.</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On the Hub menu, select </a:t>
            </a:r>
            <a:r>
              <a:rPr lang="en-GB" b="1" dirty="0">
                <a:solidFill>
                  <a:srgbClr val="505050"/>
                </a:solidFill>
                <a:latin typeface="Segoe UI Condensed"/>
              </a:rPr>
              <a:t>New</a:t>
            </a:r>
            <a:r>
              <a:rPr lang="en-GB" dirty="0">
                <a:solidFill>
                  <a:srgbClr val="505050"/>
                </a:solidFill>
                <a:latin typeface="Segoe UI Condensed"/>
              </a:rPr>
              <a:t> -&gt; </a:t>
            </a:r>
            <a:r>
              <a:rPr lang="en-GB" b="1" dirty="0">
                <a:solidFill>
                  <a:srgbClr val="505050"/>
                </a:solidFill>
                <a:latin typeface="Segoe UI Condensed"/>
              </a:rPr>
              <a:t>Data + Storage</a:t>
            </a:r>
            <a:r>
              <a:rPr lang="en-GB" dirty="0">
                <a:solidFill>
                  <a:srgbClr val="505050"/>
                </a:solidFill>
                <a:latin typeface="Segoe UI Condensed"/>
              </a:rPr>
              <a:t> -&gt; </a:t>
            </a:r>
            <a:r>
              <a:rPr lang="en-GB" b="1" dirty="0">
                <a:solidFill>
                  <a:srgbClr val="505050"/>
                </a:solidFill>
                <a:latin typeface="Segoe UI Condensed"/>
              </a:rPr>
              <a:t>Storage account</a:t>
            </a:r>
            <a:r>
              <a:rPr lang="en-GB" dirty="0">
                <a:solidFill>
                  <a:srgbClr val="505050"/>
                </a:solidFill>
                <a:latin typeface="Segoe UI Condensed"/>
              </a:rPr>
              <a:t>.</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Enter a name for your storage account. See </a:t>
            </a:r>
            <a:r>
              <a:rPr lang="en-GB" dirty="0">
                <a:solidFill>
                  <a:srgbClr val="00ABEC"/>
                </a:solidFill>
                <a:latin typeface="Segoe UI Condensed"/>
                <a:hlinkClick r:id="rId5"/>
              </a:rPr>
              <a:t>Storage account endpoints</a:t>
            </a:r>
            <a:r>
              <a:rPr lang="en-GB" dirty="0">
                <a:solidFill>
                  <a:srgbClr val="505050"/>
                </a:solidFill>
                <a:latin typeface="Segoe UI Condensed"/>
              </a:rPr>
              <a:t> for details about how the storage account name will be used to address your objects in Azure Storage.</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 Specify the deployment model to be used: </a:t>
            </a:r>
            <a:r>
              <a:rPr lang="en-GB" b="1" dirty="0">
                <a:solidFill>
                  <a:srgbClr val="505050"/>
                </a:solidFill>
                <a:latin typeface="Segoe UI Condensed"/>
              </a:rPr>
              <a:t>Resource Manager</a:t>
            </a:r>
            <a:r>
              <a:rPr lang="en-GB" dirty="0">
                <a:solidFill>
                  <a:srgbClr val="505050"/>
                </a:solidFill>
                <a:latin typeface="Segoe UI Condensed"/>
              </a:rPr>
              <a:t> or </a:t>
            </a:r>
            <a:r>
              <a:rPr lang="en-GB" b="1" dirty="0">
                <a:solidFill>
                  <a:srgbClr val="505050"/>
                </a:solidFill>
                <a:latin typeface="Segoe UI Condensed"/>
              </a:rPr>
              <a:t>Classic</a:t>
            </a:r>
            <a:r>
              <a:rPr lang="en-GB" dirty="0">
                <a:solidFill>
                  <a:srgbClr val="505050"/>
                </a:solidFill>
                <a:latin typeface="Segoe UI Condensed"/>
              </a:rPr>
              <a:t>. </a:t>
            </a:r>
            <a:r>
              <a:rPr lang="en-GB" b="1" dirty="0">
                <a:solidFill>
                  <a:srgbClr val="505050"/>
                </a:solidFill>
                <a:latin typeface="Segoe UI Condensed"/>
              </a:rPr>
              <a:t>Resource Manager</a:t>
            </a:r>
            <a:r>
              <a:rPr lang="en-GB" dirty="0">
                <a:solidFill>
                  <a:srgbClr val="505050"/>
                </a:solidFill>
                <a:latin typeface="Segoe UI Condensed"/>
              </a:rPr>
              <a:t> is the recommended deployment model. For more information, see </a:t>
            </a:r>
            <a:r>
              <a:rPr lang="en-GB" dirty="0">
                <a:solidFill>
                  <a:srgbClr val="00ABEC"/>
                </a:solidFill>
                <a:latin typeface="Segoe UI Condensed"/>
                <a:hlinkClick r:id="rId6"/>
              </a:rPr>
              <a:t>Understanding Resource Manager deployment and classic deployment</a:t>
            </a:r>
            <a:r>
              <a:rPr lang="en-GB" dirty="0">
                <a:solidFill>
                  <a:srgbClr val="505050"/>
                </a:solidFill>
                <a:latin typeface="Segoe UI Condensed"/>
              </a:rPr>
              <a:t>.</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 Select the type of storage account: </a:t>
            </a:r>
            <a:r>
              <a:rPr lang="en-GB" b="1" dirty="0">
                <a:solidFill>
                  <a:srgbClr val="505050"/>
                </a:solidFill>
                <a:latin typeface="Segoe UI Condensed"/>
              </a:rPr>
              <a:t>General purpose</a:t>
            </a:r>
            <a:r>
              <a:rPr lang="en-GB" dirty="0">
                <a:solidFill>
                  <a:srgbClr val="505050"/>
                </a:solidFill>
                <a:latin typeface="Segoe UI Condensed"/>
              </a:rPr>
              <a:t> or </a:t>
            </a:r>
            <a:r>
              <a:rPr lang="en-GB" b="1" dirty="0">
                <a:solidFill>
                  <a:srgbClr val="505050"/>
                </a:solidFill>
                <a:latin typeface="Segoe UI Condensed"/>
              </a:rPr>
              <a:t>Blob storage</a:t>
            </a:r>
            <a:r>
              <a:rPr lang="en-GB" dirty="0">
                <a:solidFill>
                  <a:srgbClr val="505050"/>
                </a:solidFill>
                <a:latin typeface="Segoe UI Condensed"/>
              </a:rPr>
              <a:t>. </a:t>
            </a:r>
            <a:r>
              <a:rPr lang="en-GB" b="1" dirty="0">
                <a:solidFill>
                  <a:srgbClr val="505050"/>
                </a:solidFill>
                <a:latin typeface="Segoe UI Condensed"/>
              </a:rPr>
              <a:t>General purpose</a:t>
            </a:r>
            <a:r>
              <a:rPr lang="en-GB" dirty="0">
                <a:solidFill>
                  <a:srgbClr val="505050"/>
                </a:solidFill>
                <a:latin typeface="Segoe UI Condensed"/>
              </a:rPr>
              <a:t> is the default.</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 Select the subscription in which you want to create the new storage account.</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Specify a new resource group or select an existing resource group</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Select the geographic location for your storage account.</a:t>
            </a:r>
          </a:p>
          <a:p>
            <a:pPr>
              <a:buFont typeface="+mj-lt"/>
              <a:buAutoNum type="arabicPeriod"/>
            </a:pPr>
            <a:endParaRPr lang="en-GB" dirty="0">
              <a:solidFill>
                <a:srgbClr val="505050"/>
              </a:solidFill>
              <a:latin typeface="Segoe UI Condensed"/>
            </a:endParaRPr>
          </a:p>
          <a:p>
            <a:pPr>
              <a:buFont typeface="+mj-lt"/>
              <a:buAutoNum type="arabicPeriod"/>
            </a:pPr>
            <a:r>
              <a:rPr lang="en-GB" dirty="0">
                <a:solidFill>
                  <a:srgbClr val="505050"/>
                </a:solidFill>
                <a:latin typeface="Segoe UI Condensed"/>
              </a:rPr>
              <a:t>Click </a:t>
            </a:r>
            <a:r>
              <a:rPr lang="en-GB" b="1" dirty="0">
                <a:solidFill>
                  <a:srgbClr val="505050"/>
                </a:solidFill>
                <a:latin typeface="Segoe UI Condensed"/>
              </a:rPr>
              <a:t>Create</a:t>
            </a:r>
            <a:r>
              <a:rPr lang="en-GB" dirty="0">
                <a:solidFill>
                  <a:srgbClr val="505050"/>
                </a:solidFill>
                <a:latin typeface="Segoe UI Condensed"/>
              </a:rPr>
              <a:t> to create the storage account.</a:t>
            </a:r>
            <a:endParaRPr lang="en-GB" b="0" i="0" dirty="0">
              <a:solidFill>
                <a:srgbClr val="505050"/>
              </a:solidFill>
              <a:effectLst/>
              <a:latin typeface="Segoe UI Condensed"/>
            </a:endParaRPr>
          </a:p>
        </p:txBody>
      </p:sp>
      <p:pic>
        <p:nvPicPr>
          <p:cNvPr id="9" name="Picture 8"/>
          <p:cNvPicPr>
            <a:picLocks noChangeAspect="1"/>
          </p:cNvPicPr>
          <p:nvPr/>
        </p:nvPicPr>
        <p:blipFill>
          <a:blip r:embed="rId7"/>
          <a:stretch>
            <a:fillRect/>
          </a:stretch>
        </p:blipFill>
        <p:spPr>
          <a:xfrm>
            <a:off x="4327001" y="290312"/>
            <a:ext cx="3891262" cy="6288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8955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536737" y="450200"/>
            <a:ext cx="966663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Store your app data in the cloud with Azure Storage</a:t>
            </a:r>
          </a:p>
        </p:txBody>
      </p:sp>
      <p:pic>
        <p:nvPicPr>
          <p:cNvPr id="4" name="Picture 3"/>
          <p:cNvPicPr>
            <a:picLocks noChangeAspect="1"/>
          </p:cNvPicPr>
          <p:nvPr/>
        </p:nvPicPr>
        <p:blipFill>
          <a:blip r:embed="rId3"/>
          <a:stretch>
            <a:fillRect/>
          </a:stretch>
        </p:blipFill>
        <p:spPr>
          <a:xfrm>
            <a:off x="10627112" y="150688"/>
            <a:ext cx="1390037" cy="1390037"/>
          </a:xfrm>
          <a:prstGeom prst="rect">
            <a:avLst/>
          </a:prstGeom>
        </p:spPr>
      </p:pic>
      <p:sp>
        <p:nvSpPr>
          <p:cNvPr id="7" name="Rectangle 6"/>
          <p:cNvSpPr/>
          <p:nvPr/>
        </p:nvSpPr>
        <p:spPr>
          <a:xfrm>
            <a:off x="6560635" y="918725"/>
            <a:ext cx="4244897" cy="461665"/>
          </a:xfrm>
          <a:prstGeom prst="rect">
            <a:avLst/>
          </a:prstGeom>
        </p:spPr>
        <p:txBody>
          <a:bodyPr wrap="square">
            <a:spAutoFit/>
          </a:bodyPr>
          <a:lstStyle/>
          <a:p>
            <a:r>
              <a:rPr lang="en-US" sz="2400" dirty="0"/>
              <a:t>Create a storage account</a:t>
            </a:r>
          </a:p>
        </p:txBody>
      </p:sp>
      <p:sp>
        <p:nvSpPr>
          <p:cNvPr id="6" name="Rectangle 5"/>
          <p:cNvSpPr/>
          <p:nvPr/>
        </p:nvSpPr>
        <p:spPr>
          <a:xfrm>
            <a:off x="402923" y="1306605"/>
            <a:ext cx="9666630" cy="646331"/>
          </a:xfrm>
          <a:prstGeom prst="rect">
            <a:avLst/>
          </a:prstGeom>
        </p:spPr>
        <p:txBody>
          <a:bodyPr wrap="square">
            <a:spAutoFit/>
          </a:bodyPr>
          <a:lstStyle/>
          <a:p>
            <a:pPr marL="342900" indent="-342900">
              <a:buFont typeface="+mj-lt"/>
              <a:buAutoNum type="arabicPeriod"/>
            </a:pPr>
            <a:r>
              <a:rPr lang="en-GB" dirty="0">
                <a:solidFill>
                  <a:srgbClr val="333333"/>
                </a:solidFill>
                <a:latin typeface="-apple-system"/>
              </a:rPr>
              <a:t>In the Azure Portal, navigate to your newly created storage account and click the </a:t>
            </a:r>
            <a:r>
              <a:rPr lang="en-GB" b="1" dirty="0">
                <a:solidFill>
                  <a:srgbClr val="333333"/>
                </a:solidFill>
                <a:latin typeface="-apple-system"/>
              </a:rPr>
              <a:t>Keys</a:t>
            </a:r>
            <a:r>
              <a:rPr lang="en-GB" dirty="0">
                <a:solidFill>
                  <a:srgbClr val="333333"/>
                </a:solidFill>
                <a:latin typeface="-apple-system"/>
              </a:rPr>
              <a:t> icon. Copy the </a:t>
            </a:r>
            <a:r>
              <a:rPr lang="en-GB" b="1" dirty="0">
                <a:solidFill>
                  <a:srgbClr val="333333"/>
                </a:solidFill>
                <a:latin typeface="-apple-system"/>
              </a:rPr>
              <a:t>Primary Connection String.</a:t>
            </a:r>
            <a:endParaRPr lang="en-US" dirty="0"/>
          </a:p>
        </p:txBody>
      </p:sp>
      <p:pic>
        <p:nvPicPr>
          <p:cNvPr id="9" name="Picture 8"/>
          <p:cNvPicPr>
            <a:picLocks noChangeAspect="1"/>
          </p:cNvPicPr>
          <p:nvPr/>
        </p:nvPicPr>
        <p:blipFill>
          <a:blip r:embed="rId4"/>
          <a:stretch>
            <a:fillRect/>
          </a:stretch>
        </p:blipFill>
        <p:spPr>
          <a:xfrm>
            <a:off x="402923" y="2080863"/>
            <a:ext cx="4447259" cy="3048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4928691" y="3802555"/>
            <a:ext cx="7088458" cy="2031325"/>
          </a:xfrm>
          <a:prstGeom prst="rect">
            <a:avLst/>
          </a:prstGeom>
        </p:spPr>
        <p:txBody>
          <a:bodyPr wrap="square">
            <a:spAutoFit/>
          </a:bodyPr>
          <a:lstStyle/>
          <a:p>
            <a:pPr marL="342900" indent="-342900">
              <a:buFont typeface="+mj-lt"/>
              <a:buAutoNum type="arabicPeriod" startAt="2"/>
            </a:pPr>
            <a:r>
              <a:rPr lang="en-GB" dirty="0">
                <a:solidFill>
                  <a:srgbClr val="333333"/>
                </a:solidFill>
                <a:latin typeface="-apple-system"/>
              </a:rPr>
              <a:t>Navigate to your mobile app backend. Under </a:t>
            </a:r>
            <a:r>
              <a:rPr lang="en-GB" b="1" dirty="0">
                <a:solidFill>
                  <a:srgbClr val="333333"/>
                </a:solidFill>
                <a:latin typeface="-apple-system"/>
              </a:rPr>
              <a:t>All Settings -&gt; Application Settings -&gt; Connection Strings,</a:t>
            </a:r>
            <a:r>
              <a:rPr lang="en-GB" dirty="0">
                <a:solidFill>
                  <a:srgbClr val="333333"/>
                </a:solidFill>
                <a:latin typeface="-apple-system"/>
              </a:rPr>
              <a:t> create a new key named </a:t>
            </a:r>
            <a:r>
              <a:rPr lang="en-GB" b="1" dirty="0" err="1">
                <a:solidFill>
                  <a:srgbClr val="333333"/>
                </a:solidFill>
                <a:latin typeface="-apple-system"/>
              </a:rPr>
              <a:t>MS_AzureStorageAccountConnectionString</a:t>
            </a:r>
            <a:r>
              <a:rPr lang="en-GB" b="1" dirty="0">
                <a:solidFill>
                  <a:srgbClr val="333333"/>
                </a:solidFill>
                <a:latin typeface="-apple-system"/>
              </a:rPr>
              <a:t> </a:t>
            </a:r>
            <a:r>
              <a:rPr lang="en-GB" dirty="0">
                <a:solidFill>
                  <a:srgbClr val="333333"/>
                </a:solidFill>
                <a:latin typeface="-apple-system"/>
              </a:rPr>
              <a:t>and use the value copied from your storage account. Use </a:t>
            </a:r>
            <a:r>
              <a:rPr lang="en-GB" b="1" dirty="0">
                <a:solidFill>
                  <a:srgbClr val="333333"/>
                </a:solidFill>
                <a:latin typeface="-apple-system"/>
              </a:rPr>
              <a:t>Custom</a:t>
            </a:r>
            <a:r>
              <a:rPr lang="en-GB" dirty="0">
                <a:solidFill>
                  <a:srgbClr val="333333"/>
                </a:solidFill>
                <a:latin typeface="-apple-system"/>
              </a:rPr>
              <a:t> as the key type.</a:t>
            </a:r>
          </a:p>
          <a:p>
            <a:br>
              <a:rPr lang="en-GB" dirty="0"/>
            </a:br>
            <a:endParaRPr lang="en-US" dirty="0"/>
          </a:p>
        </p:txBody>
      </p:sp>
      <p:pic>
        <p:nvPicPr>
          <p:cNvPr id="11" name="Picture 10"/>
          <p:cNvPicPr>
            <a:picLocks noChangeAspect="1"/>
          </p:cNvPicPr>
          <p:nvPr/>
        </p:nvPicPr>
        <p:blipFill>
          <a:blip r:embed="rId5"/>
          <a:stretch>
            <a:fillRect/>
          </a:stretch>
        </p:blipFill>
        <p:spPr>
          <a:xfrm>
            <a:off x="4007016" y="5424962"/>
            <a:ext cx="8010133" cy="10873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6"/>
          <a:stretch>
            <a:fillRect/>
          </a:stretch>
        </p:blipFill>
        <p:spPr>
          <a:xfrm>
            <a:off x="3168681" y="1397340"/>
            <a:ext cx="8848468" cy="5084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6978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536737" y="450200"/>
            <a:ext cx="966663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b="1" dirty="0"/>
              <a:t>Store your app data in the cloud with Azure Storage</a:t>
            </a:r>
          </a:p>
        </p:txBody>
      </p:sp>
      <p:pic>
        <p:nvPicPr>
          <p:cNvPr id="4" name="Picture 3"/>
          <p:cNvPicPr>
            <a:picLocks noChangeAspect="1"/>
          </p:cNvPicPr>
          <p:nvPr/>
        </p:nvPicPr>
        <p:blipFill>
          <a:blip r:embed="rId3"/>
          <a:stretch>
            <a:fillRect/>
          </a:stretch>
        </p:blipFill>
        <p:spPr>
          <a:xfrm>
            <a:off x="10627112" y="150688"/>
            <a:ext cx="1390037" cy="1390037"/>
          </a:xfrm>
          <a:prstGeom prst="rect">
            <a:avLst/>
          </a:prstGeom>
        </p:spPr>
      </p:pic>
      <p:sp>
        <p:nvSpPr>
          <p:cNvPr id="6" name="Rectangle 5"/>
          <p:cNvSpPr/>
          <p:nvPr/>
        </p:nvSpPr>
        <p:spPr>
          <a:xfrm>
            <a:off x="5988205" y="1087255"/>
            <a:ext cx="4408971" cy="369332"/>
          </a:xfrm>
          <a:prstGeom prst="rect">
            <a:avLst/>
          </a:prstGeom>
        </p:spPr>
        <p:txBody>
          <a:bodyPr wrap="square">
            <a:spAutoFit/>
          </a:bodyPr>
          <a:lstStyle/>
          <a:p>
            <a:r>
              <a:rPr lang="en-GB" b="1" dirty="0">
                <a:solidFill>
                  <a:srgbClr val="333333"/>
                </a:solidFill>
                <a:latin typeface="-apple-system"/>
              </a:rPr>
              <a:t>Add a storage controller to the server</a:t>
            </a:r>
            <a:endParaRPr lang="en-GB" b="1" i="0" dirty="0">
              <a:solidFill>
                <a:srgbClr val="333333"/>
              </a:solidFill>
              <a:effectLst/>
              <a:latin typeface="-apple-system"/>
            </a:endParaRPr>
          </a:p>
        </p:txBody>
      </p:sp>
      <p:sp>
        <p:nvSpPr>
          <p:cNvPr id="7" name="Rectangle 6"/>
          <p:cNvSpPr/>
          <p:nvPr/>
        </p:nvSpPr>
        <p:spPr>
          <a:xfrm>
            <a:off x="1" y="1664424"/>
            <a:ext cx="11841480" cy="923330"/>
          </a:xfrm>
          <a:prstGeom prst="rect">
            <a:avLst/>
          </a:prstGeom>
        </p:spPr>
        <p:txBody>
          <a:bodyPr wrap="square">
            <a:spAutoFit/>
          </a:bodyPr>
          <a:lstStyle/>
          <a:p>
            <a:r>
              <a:rPr lang="en-GB" dirty="0">
                <a:solidFill>
                  <a:srgbClr val="333333"/>
                </a:solidFill>
                <a:latin typeface="-apple-system"/>
              </a:rPr>
              <a:t>Allow your backend to respond to client requests by adding a storage controller to your server.</a:t>
            </a:r>
          </a:p>
          <a:p>
            <a:endParaRPr lang="en-GB" dirty="0">
              <a:solidFill>
                <a:srgbClr val="333333"/>
              </a:solidFill>
              <a:latin typeface="-apple-system"/>
            </a:endParaRPr>
          </a:p>
          <a:p>
            <a:r>
              <a:rPr lang="en-GB" dirty="0">
                <a:solidFill>
                  <a:srgbClr val="333333"/>
                </a:solidFill>
                <a:latin typeface="-apple-system"/>
              </a:rPr>
              <a:t>The code related to the storage controller in Shopping Demo App can be found in </a:t>
            </a:r>
            <a:r>
              <a:rPr lang="en-GB" dirty="0" err="1">
                <a:solidFill>
                  <a:srgbClr val="4078C0"/>
                </a:solidFill>
                <a:latin typeface="-apple-system"/>
                <a:hlinkClick r:id="rId4"/>
              </a:rPr>
              <a:t>SaleItemStorageController</a:t>
            </a:r>
            <a:r>
              <a:rPr lang="en-GB" dirty="0">
                <a:solidFill>
                  <a:srgbClr val="333333"/>
                </a:solidFill>
                <a:latin typeface="-apple-system"/>
              </a:rPr>
              <a:t> class:</a:t>
            </a:r>
            <a:endParaRPr lang="en-GB" b="0" i="0" dirty="0">
              <a:solidFill>
                <a:srgbClr val="333333"/>
              </a:solidFill>
              <a:effectLst/>
              <a:latin typeface="-apple-system"/>
            </a:endParaRPr>
          </a:p>
        </p:txBody>
      </p:sp>
      <p:sp>
        <p:nvSpPr>
          <p:cNvPr id="9" name="Rectangle 1"/>
          <p:cNvSpPr>
            <a:spLocks noChangeArrowheads="1"/>
          </p:cNvSpPr>
          <p:nvPr/>
        </p:nvSpPr>
        <p:spPr bwMode="auto">
          <a:xfrm>
            <a:off x="911677" y="632440"/>
            <a:ext cx="11841703" cy="5693866"/>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err="1">
                <a:ln>
                  <a:noFill/>
                </a:ln>
                <a:solidFill>
                  <a:srgbClr val="4EC9B0"/>
                </a:solidFill>
                <a:effectLst/>
                <a:latin typeface="Consolas" panose="020B0609020204030204" pitchFamily="49" charset="0"/>
              </a:rPr>
              <a:t>MobileAppController</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public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class</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4EC9B0"/>
                </a:solidFill>
                <a:effectLst/>
                <a:latin typeface="Consolas" panose="020B0609020204030204" pitchFamily="49" charset="0"/>
              </a:rPr>
              <a:t>SaleItemStorageController</a:t>
            </a:r>
            <a:r>
              <a:rPr kumimoji="0" lang="en-US" altLang="en-US" sz="1400" b="0" i="0" u="none" strike="noStrike" cap="none" normalizeH="0" baseline="0" dirty="0">
                <a:ln>
                  <a:noFill/>
                </a:ln>
                <a:solidFill>
                  <a:srgbClr val="DCDCDC"/>
                </a:solidFill>
                <a:effectLst/>
                <a:latin typeface="Consolas" panose="020B0609020204030204" pitchFamily="49" charset="0"/>
              </a:rPr>
              <a:t> : </a:t>
            </a:r>
            <a:r>
              <a:rPr kumimoji="0" lang="en-US" altLang="en-US" sz="1400" b="0" i="0" u="none" strike="noStrike" cap="none" normalizeH="0" baseline="0" dirty="0" err="1">
                <a:ln>
                  <a:noFill/>
                </a:ln>
                <a:solidFill>
                  <a:srgbClr val="4EC9B0"/>
                </a:solidFill>
                <a:effectLst/>
                <a:latin typeface="Consolas" panose="020B0609020204030204" pitchFamily="49" charset="0"/>
              </a:rPr>
              <a:t>StorageController</a:t>
            </a:r>
            <a:r>
              <a:rPr kumimoji="0" lang="en-US" altLang="en-US" sz="1400" b="0" i="0" u="none" strike="noStrike" cap="none" normalizeH="0" baseline="0" dirty="0">
                <a:ln>
                  <a:noFill/>
                </a:ln>
                <a:solidFill>
                  <a:srgbClr val="DCDCDC"/>
                </a:solidFill>
                <a:effectLst/>
                <a:latin typeface="Consolas" panose="020B0609020204030204" pitchFamily="49" charset="0"/>
              </a:rPr>
              <a:t>&lt;</a:t>
            </a:r>
            <a:r>
              <a:rPr kumimoji="0" lang="en-US" altLang="en-US" sz="1400" b="0" i="0" u="none" strike="noStrike" cap="none" normalizeH="0" baseline="0" dirty="0" err="1">
                <a:ln>
                  <a:noFill/>
                </a:ln>
                <a:solidFill>
                  <a:srgbClr val="4EC9B0"/>
                </a:solidFill>
                <a:effectLst/>
                <a:latin typeface="Consolas" panose="020B0609020204030204" pitchFamily="49" charset="0"/>
              </a:rPr>
              <a:t>SaleItem</a:t>
            </a:r>
            <a:r>
              <a:rPr kumimoji="0" lang="en-US" altLang="en-US" sz="1400" b="0" i="0" u="none" strike="noStrike" cap="none" normalizeH="0" baseline="0" dirty="0">
                <a:ln>
                  <a:noFill/>
                </a:ln>
                <a:solidFill>
                  <a:srgbClr val="DCDCDC"/>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7A64A"/>
                </a:solidFill>
                <a:effectLst/>
                <a:latin typeface="Consolas" panose="020B0609020204030204" pitchFamily="49" charset="0"/>
              </a:rPr>
              <a:t>// POST tables/</a:t>
            </a:r>
            <a:r>
              <a:rPr kumimoji="0" lang="en-US" altLang="en-US" sz="1400" b="0" i="0" u="none" strike="noStrike" cap="none" normalizeH="0" baseline="0" dirty="0" err="1">
                <a:ln>
                  <a:noFill/>
                </a:ln>
                <a:solidFill>
                  <a:srgbClr val="57A64A"/>
                </a:solidFill>
                <a:effectLst/>
                <a:latin typeface="Consolas" panose="020B0609020204030204" pitchFamily="49" charset="0"/>
              </a:rPr>
              <a:t>SaleItem</a:t>
            </a:r>
            <a:r>
              <a:rPr kumimoji="0" lang="en-US" altLang="en-US" sz="1400" b="0" i="0" u="none" strike="noStrike" cap="none" normalizeH="0" baseline="0" dirty="0">
                <a:ln>
                  <a:noFill/>
                </a:ln>
                <a:solidFill>
                  <a:srgbClr val="57A64A"/>
                </a:solidFill>
                <a:effectLst/>
                <a:latin typeface="Consolas" panose="020B0609020204030204" pitchFamily="49" charset="0"/>
              </a:rPr>
              <a:t>/F366EBB2-6D7D-4E09-A4F2-DF16819F6302/</a:t>
            </a:r>
            <a:r>
              <a:rPr kumimoji="0" lang="en-US" altLang="en-US" sz="1400" b="0" i="0" u="none" strike="noStrike" cap="none" normalizeH="0" baseline="0" dirty="0" err="1">
                <a:ln>
                  <a:noFill/>
                </a:ln>
                <a:solidFill>
                  <a:srgbClr val="57A64A"/>
                </a:solidFill>
                <a:effectLst/>
                <a:latin typeface="Consolas" panose="020B0609020204030204" pitchFamily="49" charset="0"/>
              </a:rPr>
              <a:t>StorageToken</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4EC9B0"/>
                </a:solidFill>
                <a:effectLst/>
                <a:latin typeface="Consolas" panose="020B0609020204030204" pitchFamily="49" charset="0"/>
              </a:rPr>
              <a:t>Route</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a:ln>
                  <a:noFill/>
                </a:ln>
                <a:solidFill>
                  <a:srgbClr val="D69D85"/>
                </a:solidFill>
                <a:effectLst/>
                <a:latin typeface="Consolas" panose="020B0609020204030204" pitchFamily="49" charset="0"/>
              </a:rPr>
              <a:t>"tables/</a:t>
            </a:r>
            <a:r>
              <a:rPr kumimoji="0" lang="en-US" altLang="en-US" sz="1400" b="0" i="0" u="none" strike="noStrike" cap="none" normalizeH="0" baseline="0" dirty="0" err="1">
                <a:ln>
                  <a:noFill/>
                </a:ln>
                <a:solidFill>
                  <a:srgbClr val="D69D85"/>
                </a:solidFill>
                <a:effectLst/>
                <a:latin typeface="Consolas" panose="020B0609020204030204" pitchFamily="49" charset="0"/>
              </a:rPr>
              <a:t>SaleItem</a:t>
            </a:r>
            <a:r>
              <a:rPr kumimoji="0" lang="en-US" altLang="en-US" sz="1400" b="0" i="0" u="none" strike="noStrike" cap="none" normalizeH="0" baseline="0" dirty="0">
                <a:ln>
                  <a:noFill/>
                </a:ln>
                <a:solidFill>
                  <a:srgbClr val="D69D85"/>
                </a:solidFill>
                <a:effectLst/>
                <a:latin typeface="Consolas" panose="020B0609020204030204" pitchFamily="49" charset="0"/>
              </a:rPr>
              <a:t>/{id}/</a:t>
            </a:r>
            <a:r>
              <a:rPr kumimoji="0" lang="en-US" altLang="en-US" sz="1400" b="0" i="0" u="none" strike="noStrike" cap="none" normalizeH="0" baseline="0" dirty="0" err="1">
                <a:ln>
                  <a:noFill/>
                </a:ln>
                <a:solidFill>
                  <a:srgbClr val="D69D85"/>
                </a:solidFill>
                <a:effectLst/>
                <a:latin typeface="Consolas" panose="020B0609020204030204" pitchFamily="49" charset="0"/>
              </a:rPr>
              <a:t>StorageToken</a:t>
            </a:r>
            <a:r>
              <a:rPr kumimoji="0" lang="en-US" altLang="en-US" sz="1400" b="0" i="0" u="none" strike="noStrike" cap="none" normalizeH="0" baseline="0" dirty="0">
                <a:ln>
                  <a:noFill/>
                </a:ln>
                <a:solidFill>
                  <a:srgbClr val="D69D85"/>
                </a:solidFill>
                <a:effectLst/>
                <a:latin typeface="Consolas" panose="020B0609020204030204" pitchFamily="49" charset="0"/>
              </a:rPr>
              <a:t>"</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public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async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4EC9B0"/>
                </a:solidFill>
                <a:effectLst/>
                <a:latin typeface="Consolas" panose="020B0609020204030204" pitchFamily="49" charset="0"/>
              </a:rPr>
              <a:t>Task</a:t>
            </a:r>
            <a:r>
              <a:rPr kumimoji="0" lang="en-US" altLang="en-US" sz="1400" b="0" i="0" u="none" strike="noStrike" cap="none" normalizeH="0" baseline="0" dirty="0">
                <a:ln>
                  <a:noFill/>
                </a:ln>
                <a:solidFill>
                  <a:srgbClr val="DCDCDC"/>
                </a:solidFill>
                <a:effectLst/>
                <a:latin typeface="Consolas" panose="020B0609020204030204" pitchFamily="49" charset="0"/>
              </a:rPr>
              <a:t>&lt;</a:t>
            </a:r>
            <a:r>
              <a:rPr kumimoji="0" lang="en-US" altLang="en-US" sz="1400" b="0" i="0" u="none" strike="noStrike" cap="none" normalizeH="0" baseline="0" dirty="0" err="1">
                <a:ln>
                  <a:noFill/>
                </a:ln>
                <a:solidFill>
                  <a:srgbClr val="4EC9B0"/>
                </a:solidFill>
                <a:effectLst/>
                <a:latin typeface="Consolas" panose="020B0609020204030204" pitchFamily="49" charset="0"/>
              </a:rPr>
              <a:t>HttpResponseMessage</a:t>
            </a:r>
            <a:r>
              <a:rPr kumimoji="0" lang="en-US" altLang="en-US" sz="1400" b="0" i="0" u="none" strike="noStrike" cap="none" normalizeH="0" baseline="0" dirty="0">
                <a:ln>
                  <a:noFill/>
                </a:ln>
                <a:solidFill>
                  <a:srgbClr val="DCDCDC"/>
                </a:solidFill>
                <a:effectLst/>
                <a:latin typeface="Consolas" panose="020B0609020204030204" pitchFamily="49" charset="0"/>
              </a:rPr>
              <a:t>&gt; </a:t>
            </a:r>
            <a:r>
              <a:rPr kumimoji="0" lang="en-US" altLang="en-US" sz="1400" b="0" i="0" u="none" strike="noStrike" cap="none" normalizeH="0" baseline="0" dirty="0" err="1">
                <a:ln>
                  <a:noFill/>
                </a:ln>
                <a:solidFill>
                  <a:srgbClr val="DCDCDC"/>
                </a:solidFill>
                <a:effectLst/>
                <a:latin typeface="Consolas" panose="020B0609020204030204" pitchFamily="49" charset="0"/>
              </a:rPr>
              <a:t>PostStorageTokenRequest</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a:ln>
                  <a:noFill/>
                </a:ln>
                <a:solidFill>
                  <a:srgbClr val="569CD6"/>
                </a:solidFill>
                <a:effectLst/>
                <a:latin typeface="Consolas" panose="020B0609020204030204" pitchFamily="49" charset="0"/>
              </a:rPr>
              <a:t>string</a:t>
            </a:r>
            <a:r>
              <a:rPr kumimoji="0" lang="en-US" altLang="en-US" sz="1400" b="0" i="0" u="none" strike="noStrike" cap="none" normalizeH="0" baseline="0" dirty="0">
                <a:ln>
                  <a:noFill/>
                </a:ln>
                <a:solidFill>
                  <a:srgbClr val="DCDCDC"/>
                </a:solidFill>
                <a:effectLst/>
                <a:latin typeface="Consolas" panose="020B0609020204030204" pitchFamily="49" charset="0"/>
              </a:rPr>
              <a:t> id, </a:t>
            </a:r>
            <a:r>
              <a:rPr kumimoji="0" lang="en-US" altLang="en-US" sz="1400" b="0" i="0" u="none" strike="noStrike" cap="none" normalizeH="0" baseline="0" dirty="0" err="1">
                <a:ln>
                  <a:noFill/>
                </a:ln>
                <a:solidFill>
                  <a:srgbClr val="4EC9B0"/>
                </a:solidFill>
                <a:effectLst/>
                <a:latin typeface="Consolas" panose="020B0609020204030204" pitchFamily="49" charset="0"/>
              </a:rPr>
              <a:t>StorageTokenRequest</a:t>
            </a:r>
            <a:r>
              <a:rPr kumimoji="0" lang="en-US" altLang="en-US" sz="1400" b="0" i="0" u="none" strike="noStrike" cap="none" normalizeH="0" baseline="0" dirty="0">
                <a:ln>
                  <a:noFill/>
                </a:ln>
                <a:solidFill>
                  <a:srgbClr val="DCDCDC"/>
                </a:solidFill>
                <a:effectLst/>
                <a:latin typeface="Consolas" panose="020B0609020204030204" pitchFamily="49" charset="0"/>
              </a:rPr>
              <a:t> value)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r>
              <a:rPr kumimoji="0" lang="en-US" altLang="en-US" sz="1400" b="0" i="0" u="none" strike="noStrike" cap="none" normalizeH="0" baseline="0" dirty="0" err="1">
                <a:ln>
                  <a:noFill/>
                </a:ln>
                <a:solidFill>
                  <a:srgbClr val="4EC9B0"/>
                </a:solidFill>
                <a:effectLst/>
                <a:latin typeface="Consolas" panose="020B0609020204030204" pitchFamily="49" charset="0"/>
              </a:rPr>
              <a:t>StorageToken</a:t>
            </a:r>
            <a:r>
              <a:rPr kumimoji="0" lang="en-US" altLang="en-US" sz="1400" b="0" i="0" u="none" strike="noStrike" cap="none" normalizeH="0" baseline="0" dirty="0">
                <a:ln>
                  <a:noFill/>
                </a:ln>
                <a:solidFill>
                  <a:srgbClr val="DCDCDC"/>
                </a:solidFill>
                <a:effectLst/>
                <a:latin typeface="Consolas" panose="020B0609020204030204" pitchFamily="49" charset="0"/>
              </a:rPr>
              <a:t> token </a:t>
            </a:r>
            <a:r>
              <a:rPr kumimoji="0" lang="en-US" altLang="en-US" sz="1400" b="0" i="0" u="none" strike="noStrike" cap="none" normalizeH="0" baseline="0" dirty="0">
                <a:ln>
                  <a:noFill/>
                </a:ln>
                <a:solidFill>
                  <a:srgbClr val="B4B4B4"/>
                </a:solidFill>
                <a:effectLst/>
                <a:latin typeface="Consolas" panose="020B0609020204030204" pitchFamily="49" charset="0"/>
              </a:rPr>
              <a: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DCDCDC"/>
                </a:solidFill>
                <a:effectLst/>
                <a:latin typeface="Consolas" panose="020B0609020204030204" pitchFamily="49" charset="0"/>
              </a:rPr>
              <a:t>GetStorageTokenAsync</a:t>
            </a:r>
            <a:r>
              <a:rPr kumimoji="0" lang="en-US" altLang="en-US" sz="1400" b="0" i="0" u="none" strike="noStrike" cap="none" normalizeH="0" baseline="0" dirty="0">
                <a:ln>
                  <a:noFill/>
                </a:ln>
                <a:solidFill>
                  <a:srgbClr val="DCDCDC"/>
                </a:solidFill>
                <a:effectLst/>
                <a:latin typeface="Consolas" panose="020B0609020204030204" pitchFamily="49" charset="0"/>
              </a:rPr>
              <a:t>(id,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return</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DCDCDC"/>
                </a:solidFill>
                <a:effectLst/>
                <a:latin typeface="Consolas" panose="020B0609020204030204" pitchFamily="49" charset="0"/>
              </a:rPr>
              <a:t>Request</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CreateResponse</a:t>
            </a:r>
            <a:r>
              <a:rPr kumimoji="0" lang="en-US" altLang="en-US" sz="1400" b="0" i="0" u="none" strike="noStrike" cap="none" normalizeH="0" baseline="0" dirty="0">
                <a:ln>
                  <a:noFill/>
                </a:ln>
                <a:solidFill>
                  <a:srgbClr val="DCDCDC"/>
                </a:solidFill>
                <a:effectLst/>
                <a:latin typeface="Consolas" panose="020B0609020204030204" pitchFamily="49" charset="0"/>
              </a:rPr>
              <a:t>(token);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7A64A"/>
                </a:solidFill>
                <a:effectLst/>
                <a:latin typeface="Consolas" panose="020B0609020204030204" pitchFamily="49" charset="0"/>
              </a:rPr>
              <a:t>	// Get the files associated with this record</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7A64A"/>
                </a:solidFill>
                <a:effectLst/>
                <a:latin typeface="Consolas" panose="020B0609020204030204" pitchFamily="49" charset="0"/>
              </a:rPr>
              <a:t>	// GET tables/</a:t>
            </a:r>
            <a:r>
              <a:rPr kumimoji="0" lang="en-US" altLang="en-US" sz="1400" b="0" i="0" u="none" strike="noStrike" cap="none" normalizeH="0" baseline="0" dirty="0" err="1">
                <a:ln>
                  <a:noFill/>
                </a:ln>
                <a:solidFill>
                  <a:srgbClr val="57A64A"/>
                </a:solidFill>
                <a:effectLst/>
                <a:latin typeface="Consolas" panose="020B0609020204030204" pitchFamily="49" charset="0"/>
              </a:rPr>
              <a:t>SaleItem</a:t>
            </a:r>
            <a:r>
              <a:rPr kumimoji="0" lang="en-US" altLang="en-US" sz="1400" b="0" i="0" u="none" strike="noStrike" cap="none" normalizeH="0" baseline="0" dirty="0">
                <a:ln>
                  <a:noFill/>
                </a:ln>
                <a:solidFill>
                  <a:srgbClr val="57A64A"/>
                </a:solidFill>
                <a:effectLst/>
                <a:latin typeface="Consolas" panose="020B0609020204030204" pitchFamily="49" charset="0"/>
              </a:rPr>
              <a:t>/F366EBB2-6D7D-4E09-A4F2-DF16819F6302/</a:t>
            </a:r>
            <a:r>
              <a:rPr kumimoji="0" lang="en-US" altLang="en-US" sz="1400" b="0" i="0" u="none" strike="noStrike" cap="none" normalizeH="0" baseline="0" dirty="0" err="1">
                <a:ln>
                  <a:noFill/>
                </a:ln>
                <a:solidFill>
                  <a:srgbClr val="57A64A"/>
                </a:solidFill>
                <a:effectLst/>
                <a:latin typeface="Consolas" panose="020B0609020204030204" pitchFamily="49" charset="0"/>
              </a:rPr>
              <a:t>MobileServiceFiles</a:t>
            </a:r>
            <a:endParaRPr lang="en-US" altLang="en-US" sz="1400" dirty="0">
              <a:solidFill>
                <a:srgbClr val="57A64A"/>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4EC9B0"/>
                </a:solidFill>
                <a:effectLst/>
                <a:latin typeface="Consolas" panose="020B0609020204030204" pitchFamily="49" charset="0"/>
              </a:rPr>
              <a:t>Route</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a:ln>
                  <a:noFill/>
                </a:ln>
                <a:solidFill>
                  <a:srgbClr val="D69D85"/>
                </a:solidFill>
                <a:effectLst/>
                <a:latin typeface="Consolas" panose="020B0609020204030204" pitchFamily="49" charset="0"/>
              </a:rPr>
              <a:t>"tables/</a:t>
            </a:r>
            <a:r>
              <a:rPr kumimoji="0" lang="en-US" altLang="en-US" sz="1400" b="0" i="0" u="none" strike="noStrike" cap="none" normalizeH="0" baseline="0" dirty="0" err="1">
                <a:ln>
                  <a:noFill/>
                </a:ln>
                <a:solidFill>
                  <a:srgbClr val="D69D85"/>
                </a:solidFill>
                <a:effectLst/>
                <a:latin typeface="Consolas" panose="020B0609020204030204" pitchFamily="49" charset="0"/>
              </a:rPr>
              <a:t>SaleItem</a:t>
            </a:r>
            <a:r>
              <a:rPr kumimoji="0" lang="en-US" altLang="en-US" sz="1400" b="0" i="0" u="none" strike="noStrike" cap="none" normalizeH="0" baseline="0" dirty="0">
                <a:ln>
                  <a:noFill/>
                </a:ln>
                <a:solidFill>
                  <a:srgbClr val="D69D85"/>
                </a:solidFill>
                <a:effectLst/>
                <a:latin typeface="Consolas" panose="020B0609020204030204" pitchFamily="49" charset="0"/>
              </a:rPr>
              <a:t>/{id}/</a:t>
            </a:r>
            <a:r>
              <a:rPr kumimoji="0" lang="en-US" altLang="en-US" sz="1400" b="0" i="0" u="none" strike="noStrike" cap="none" normalizeH="0" baseline="0" dirty="0" err="1">
                <a:ln>
                  <a:noFill/>
                </a:ln>
                <a:solidFill>
                  <a:srgbClr val="D69D85"/>
                </a:solidFill>
                <a:effectLst/>
                <a:latin typeface="Consolas" panose="020B0609020204030204" pitchFamily="49" charset="0"/>
              </a:rPr>
              <a:t>MobileServiceFiles</a:t>
            </a:r>
            <a:r>
              <a:rPr kumimoji="0" lang="en-US" altLang="en-US" sz="1400" b="0" i="0" u="none" strike="noStrike" cap="none" normalizeH="0" baseline="0" dirty="0">
                <a:ln>
                  <a:noFill/>
                </a:ln>
                <a:solidFill>
                  <a:srgbClr val="D69D85"/>
                </a:solidFill>
                <a:effectLst/>
                <a:latin typeface="Consolas" panose="020B0609020204030204" pitchFamily="49" charset="0"/>
              </a:rPr>
              <a:t>"</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569CD6"/>
                </a:solidFill>
                <a:effectLst/>
                <a:latin typeface="Consolas" panose="020B0609020204030204" pitchFamily="49" charset="0"/>
              </a:rPr>
              <a:t>	public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async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4EC9B0"/>
                </a:solidFill>
                <a:effectLst/>
                <a:latin typeface="Consolas" panose="020B0609020204030204" pitchFamily="49" charset="0"/>
              </a:rPr>
              <a:t>Task</a:t>
            </a:r>
            <a:r>
              <a:rPr kumimoji="0" lang="en-US" altLang="en-US" sz="1400" b="0" i="0" u="none" strike="noStrike" cap="none" normalizeH="0" baseline="0" dirty="0">
                <a:ln>
                  <a:noFill/>
                </a:ln>
                <a:solidFill>
                  <a:srgbClr val="DCDCDC"/>
                </a:solidFill>
                <a:effectLst/>
                <a:latin typeface="Consolas" panose="020B0609020204030204" pitchFamily="49" charset="0"/>
              </a:rPr>
              <a:t>&lt;</a:t>
            </a:r>
            <a:r>
              <a:rPr kumimoji="0" lang="en-US" altLang="en-US" sz="1400" b="0" i="0" u="none" strike="noStrike" cap="none" normalizeH="0" baseline="0" dirty="0" err="1">
                <a:ln>
                  <a:noFill/>
                </a:ln>
                <a:solidFill>
                  <a:srgbClr val="4EC9B0"/>
                </a:solidFill>
                <a:effectLst/>
                <a:latin typeface="Consolas" panose="020B0609020204030204" pitchFamily="49" charset="0"/>
              </a:rPr>
              <a:t>HttpResponseMessage</a:t>
            </a:r>
            <a:r>
              <a:rPr kumimoji="0" lang="en-US" altLang="en-US" sz="1400" b="0" i="0" u="none" strike="noStrike" cap="none" normalizeH="0" baseline="0" dirty="0">
                <a:ln>
                  <a:noFill/>
                </a:ln>
                <a:solidFill>
                  <a:srgbClr val="DCDCDC"/>
                </a:solidFill>
                <a:effectLst/>
                <a:latin typeface="Consolas" panose="020B0609020204030204" pitchFamily="49" charset="0"/>
              </a:rPr>
              <a:t>&gt; </a:t>
            </a:r>
            <a:r>
              <a:rPr kumimoji="0" lang="en-US" altLang="en-US" sz="1400" b="0" i="0" u="none" strike="noStrike" cap="none" normalizeH="0" baseline="0" dirty="0" err="1">
                <a:ln>
                  <a:noFill/>
                </a:ln>
                <a:solidFill>
                  <a:srgbClr val="DCDCDC"/>
                </a:solidFill>
                <a:effectLst/>
                <a:latin typeface="Consolas" panose="020B0609020204030204" pitchFamily="49" charset="0"/>
              </a:rPr>
              <a:t>GetFiles</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a:ln>
                  <a:noFill/>
                </a:ln>
                <a:solidFill>
                  <a:srgbClr val="569CD6"/>
                </a:solidFill>
                <a:effectLst/>
                <a:latin typeface="Consolas" panose="020B0609020204030204" pitchFamily="49" charset="0"/>
              </a:rPr>
              <a:t>string</a:t>
            </a:r>
            <a:r>
              <a:rPr kumimoji="0" lang="en-US" altLang="en-US" sz="1400" b="0" i="0" u="none" strike="noStrike" cap="none" normalizeH="0" baseline="0" dirty="0">
                <a:ln>
                  <a:noFill/>
                </a:ln>
                <a:solidFill>
                  <a:srgbClr val="DCDCDC"/>
                </a:solidFill>
                <a:effectLst/>
                <a:latin typeface="Consolas" panose="020B0609020204030204" pitchFamily="49" charset="0"/>
              </a:rPr>
              <a:t> 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B8D7A3"/>
                </a:solidFill>
                <a:effectLst/>
                <a:latin typeface="Consolas" panose="020B0609020204030204" pitchFamily="49" charset="0"/>
              </a:rPr>
              <a:t>IEnumerable</a:t>
            </a:r>
            <a:r>
              <a:rPr kumimoji="0" lang="en-US" altLang="en-US" sz="1400" b="0" i="0" u="none" strike="noStrike" cap="none" normalizeH="0" baseline="0" dirty="0">
                <a:ln>
                  <a:noFill/>
                </a:ln>
                <a:solidFill>
                  <a:srgbClr val="DCDCDC"/>
                </a:solidFill>
                <a:effectLst/>
                <a:latin typeface="Consolas" panose="020B0609020204030204" pitchFamily="49" charset="0"/>
              </a:rPr>
              <a:t>&lt;</a:t>
            </a:r>
            <a:r>
              <a:rPr kumimoji="0" lang="en-US" altLang="en-US" sz="1400" b="0" i="0" u="none" strike="noStrike" cap="none" normalizeH="0" baseline="0" dirty="0" err="1">
                <a:ln>
                  <a:noFill/>
                </a:ln>
                <a:solidFill>
                  <a:srgbClr val="4EC9B0"/>
                </a:solidFill>
                <a:effectLst/>
                <a:latin typeface="Consolas" panose="020B0609020204030204" pitchFamily="49" charset="0"/>
              </a:rPr>
              <a:t>MobileServiceFile</a:t>
            </a:r>
            <a:r>
              <a:rPr kumimoji="0" lang="en-US" altLang="en-US" sz="1400" b="0" i="0" u="none" strike="noStrike" cap="none" normalizeH="0" baseline="0" dirty="0">
                <a:ln>
                  <a:noFill/>
                </a:ln>
                <a:solidFill>
                  <a:srgbClr val="DCDCDC"/>
                </a:solidFill>
                <a:effectLst/>
                <a:latin typeface="Consolas" panose="020B0609020204030204" pitchFamily="49" charset="0"/>
              </a:rPr>
              <a:t>&gt; files </a:t>
            </a:r>
            <a:r>
              <a:rPr kumimoji="0" lang="en-US" altLang="en-US" sz="1400" b="0" i="0" u="none" strike="noStrike" cap="none" normalizeH="0" baseline="0" dirty="0">
                <a:ln>
                  <a:noFill/>
                </a:ln>
                <a:solidFill>
                  <a:srgbClr val="B4B4B4"/>
                </a:solidFill>
                <a:effectLst/>
                <a:latin typeface="Consolas" panose="020B0609020204030204" pitchFamily="49" charset="0"/>
              </a:rPr>
              <a: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await</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DCDCDC"/>
                </a:solidFill>
                <a:effectLst/>
                <a:latin typeface="Consolas" panose="020B0609020204030204" pitchFamily="49" charset="0"/>
              </a:rPr>
              <a:t>GetRecordFilesAsync</a:t>
            </a:r>
            <a:r>
              <a:rPr kumimoji="0" lang="en-US" altLang="en-US" sz="1400" b="0" i="0" u="none" strike="noStrike" cap="none" normalizeH="0" baseline="0" dirty="0">
                <a:ln>
                  <a:noFill/>
                </a:ln>
                <a:solidFill>
                  <a:srgbClr val="DCDCDC"/>
                </a:solidFill>
                <a:effectLst/>
                <a:latin typeface="Consolas" panose="020B0609020204030204" pitchFamily="49" charset="0"/>
              </a:rPr>
              <a:t>(id);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return</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DCDCDC"/>
                </a:solidFill>
                <a:effectLst/>
                <a:latin typeface="Consolas" panose="020B0609020204030204" pitchFamily="49" charset="0"/>
              </a:rPr>
              <a:t>Request</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CreateResponse</a:t>
            </a:r>
            <a:r>
              <a:rPr kumimoji="0" lang="en-US" altLang="en-US" sz="1400" b="0" i="0" u="none" strike="noStrike" cap="none" normalizeH="0" baseline="0" dirty="0">
                <a:ln>
                  <a:noFill/>
                </a:ln>
                <a:solidFill>
                  <a:srgbClr val="DCDCDC"/>
                </a:solidFill>
                <a:effectLst/>
                <a:latin typeface="Consolas" panose="020B0609020204030204" pitchFamily="49" charset="0"/>
              </a:rPr>
              <a:t>(files);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DCDCDC"/>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7A64A"/>
                </a:solidFill>
                <a:effectLst/>
                <a:latin typeface="Consolas" panose="020B0609020204030204" pitchFamily="49" charset="0"/>
              </a:rPr>
              <a:t>// DELETE tables/</a:t>
            </a:r>
            <a:r>
              <a:rPr kumimoji="0" lang="en-US" altLang="en-US" sz="1400" b="0" i="0" u="none" strike="noStrike" cap="none" normalizeH="0" baseline="0" dirty="0" err="1">
                <a:ln>
                  <a:noFill/>
                </a:ln>
                <a:solidFill>
                  <a:srgbClr val="57A64A"/>
                </a:solidFill>
                <a:effectLst/>
                <a:latin typeface="Consolas" panose="020B0609020204030204" pitchFamily="49" charset="0"/>
              </a:rPr>
              <a:t>SaleItem</a:t>
            </a:r>
            <a:r>
              <a:rPr kumimoji="0" lang="en-US" altLang="en-US" sz="1400" b="0" i="0" u="none" strike="noStrike" cap="none" normalizeH="0" baseline="0" dirty="0">
                <a:ln>
                  <a:noFill/>
                </a:ln>
                <a:solidFill>
                  <a:srgbClr val="57A64A"/>
                </a:solidFill>
                <a:effectLst/>
                <a:latin typeface="Consolas" panose="020B0609020204030204" pitchFamily="49" charset="0"/>
              </a:rPr>
              <a:t>/F366EBB2-6D7D-4E09-A4F2-DF16819F6302/</a:t>
            </a:r>
            <a:r>
              <a:rPr kumimoji="0" lang="en-US" altLang="en-US" sz="1400" b="0" i="0" u="none" strike="noStrike" cap="none" normalizeH="0" baseline="0" dirty="0" err="1">
                <a:ln>
                  <a:noFill/>
                </a:ln>
                <a:solidFill>
                  <a:srgbClr val="57A64A"/>
                </a:solidFill>
                <a:effectLst/>
                <a:latin typeface="Consolas" panose="020B0609020204030204" pitchFamily="49" charset="0"/>
              </a:rPr>
              <a:t>MobileServiceFiles</a:t>
            </a:r>
            <a:r>
              <a:rPr kumimoji="0" lang="en-US" altLang="en-US" sz="1400" b="0" i="0" u="none" strike="noStrike" cap="none" normalizeH="0" baseline="0" dirty="0">
                <a:ln>
                  <a:noFill/>
                </a:ln>
                <a:solidFill>
                  <a:srgbClr val="57A64A"/>
                </a:solidFill>
                <a:effectLst/>
                <a:latin typeface="Consolas" panose="020B0609020204030204" pitchFamily="49" charset="0"/>
              </a:rPr>
              <a:t>/{name}</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4EC9B0"/>
                </a:solidFill>
                <a:effectLst/>
                <a:latin typeface="Consolas" panose="020B0609020204030204" pitchFamily="49" charset="0"/>
              </a:rPr>
              <a:t>Route</a:t>
            </a:r>
            <a:r>
              <a:rPr kumimoji="0" lang="en-US" altLang="en-US" sz="1400" b="0" i="0" u="none" strike="noStrike" cap="none" normalizeH="0" baseline="0" dirty="0">
                <a:ln>
                  <a:noFill/>
                </a:ln>
                <a:solidFill>
                  <a:srgbClr val="DCDCDC"/>
                </a:solidFill>
                <a:effectLst/>
                <a:latin typeface="Consolas" panose="020B0609020204030204" pitchFamily="49" charset="0"/>
              </a:rPr>
              <a:t>(</a:t>
            </a:r>
            <a:r>
              <a:rPr kumimoji="0" lang="en-US" altLang="en-US" sz="1400" b="0" i="0" u="none" strike="noStrike" cap="none" normalizeH="0" baseline="0" dirty="0">
                <a:ln>
                  <a:noFill/>
                </a:ln>
                <a:solidFill>
                  <a:srgbClr val="D69D85"/>
                </a:solidFill>
                <a:effectLst/>
                <a:latin typeface="Consolas" panose="020B0609020204030204" pitchFamily="49" charset="0"/>
              </a:rPr>
              <a:t>"tables/</a:t>
            </a:r>
            <a:r>
              <a:rPr kumimoji="0" lang="en-US" altLang="en-US" sz="1400" b="0" i="0" u="none" strike="noStrike" cap="none" normalizeH="0" baseline="0" dirty="0" err="1">
                <a:ln>
                  <a:noFill/>
                </a:ln>
                <a:solidFill>
                  <a:srgbClr val="D69D85"/>
                </a:solidFill>
                <a:effectLst/>
                <a:latin typeface="Consolas" panose="020B0609020204030204" pitchFamily="49" charset="0"/>
              </a:rPr>
              <a:t>SaleItem</a:t>
            </a:r>
            <a:r>
              <a:rPr kumimoji="0" lang="en-US" altLang="en-US" sz="1400" b="0" i="0" u="none" strike="noStrike" cap="none" normalizeH="0" baseline="0" dirty="0">
                <a:ln>
                  <a:noFill/>
                </a:ln>
                <a:solidFill>
                  <a:srgbClr val="D69D85"/>
                </a:solidFill>
                <a:effectLst/>
                <a:latin typeface="Consolas" panose="020B0609020204030204" pitchFamily="49" charset="0"/>
              </a:rPr>
              <a:t>/{id}/</a:t>
            </a:r>
            <a:r>
              <a:rPr kumimoji="0" lang="en-US" altLang="en-US" sz="1400" b="0" i="0" u="none" strike="noStrike" cap="none" normalizeH="0" baseline="0" dirty="0" err="1">
                <a:ln>
                  <a:noFill/>
                </a:ln>
                <a:solidFill>
                  <a:srgbClr val="D69D85"/>
                </a:solidFill>
                <a:effectLst/>
                <a:latin typeface="Consolas" panose="020B0609020204030204" pitchFamily="49" charset="0"/>
              </a:rPr>
              <a:t>MobileServiceFiles</a:t>
            </a:r>
            <a:r>
              <a:rPr kumimoji="0" lang="en-US" altLang="en-US" sz="1400" b="0" i="0" u="none" strike="noStrike" cap="none" normalizeH="0" baseline="0" dirty="0">
                <a:ln>
                  <a:noFill/>
                </a:ln>
                <a:solidFill>
                  <a:srgbClr val="D69D85"/>
                </a:solidFill>
                <a:effectLst/>
                <a:latin typeface="Consolas" panose="020B0609020204030204" pitchFamily="49" charset="0"/>
              </a:rPr>
              <a:t>/{name}"</a:t>
            </a:r>
            <a:r>
              <a:rPr kumimoji="0" lang="en-US" altLang="en-US" sz="1400" b="0" i="0" u="none" strike="noStrike" cap="none" normalizeH="0" baseline="0" dirty="0">
                <a:ln>
                  <a:noFill/>
                </a:ln>
                <a:solidFill>
                  <a:srgbClr val="DCDCDC"/>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public</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4EC9B0"/>
                </a:solidFill>
                <a:effectLst/>
                <a:latin typeface="Consolas" panose="020B0609020204030204" pitchFamily="49" charset="0"/>
              </a:rPr>
              <a:t>Task</a:t>
            </a:r>
            <a:r>
              <a:rPr kumimoji="0" lang="en-US" altLang="en-US" sz="1400" b="0" i="0" u="none" strike="noStrike" cap="none" normalizeH="0" baseline="0" dirty="0">
                <a:ln>
                  <a:noFill/>
                </a:ln>
                <a:solidFill>
                  <a:srgbClr val="DCDCDC"/>
                </a:solidFill>
                <a:effectLst/>
                <a:latin typeface="Consolas" panose="020B0609020204030204" pitchFamily="49" charset="0"/>
              </a:rPr>
              <a:t> Delete(</a:t>
            </a:r>
            <a:r>
              <a:rPr kumimoji="0" lang="en-US" altLang="en-US" sz="1400" b="0" i="0" u="none" strike="noStrike" cap="none" normalizeH="0" baseline="0" dirty="0">
                <a:ln>
                  <a:noFill/>
                </a:ln>
                <a:solidFill>
                  <a:srgbClr val="569CD6"/>
                </a:solidFill>
                <a:effectLst/>
                <a:latin typeface="Consolas" panose="020B0609020204030204" pitchFamily="49" charset="0"/>
              </a:rPr>
              <a:t>string</a:t>
            </a:r>
            <a:r>
              <a:rPr kumimoji="0" lang="en-US" altLang="en-US" sz="1400" b="0" i="0" u="none" strike="noStrike" cap="none" normalizeH="0" baseline="0" dirty="0">
                <a:ln>
                  <a:noFill/>
                </a:ln>
                <a:solidFill>
                  <a:srgbClr val="DCDCDC"/>
                </a:solidFill>
                <a:effectLst/>
                <a:latin typeface="Consolas" panose="020B0609020204030204" pitchFamily="49" charset="0"/>
              </a:rPr>
              <a:t> id, </a:t>
            </a:r>
            <a:r>
              <a:rPr kumimoji="0" lang="en-US" altLang="en-US" sz="1400" b="0" i="0" u="none" strike="noStrike" cap="none" normalizeH="0" baseline="0" dirty="0">
                <a:ln>
                  <a:noFill/>
                </a:ln>
                <a:solidFill>
                  <a:srgbClr val="569CD6"/>
                </a:solidFill>
                <a:effectLst/>
                <a:latin typeface="Consolas" panose="020B0609020204030204" pitchFamily="49" charset="0"/>
              </a:rPr>
              <a:t>string</a:t>
            </a:r>
            <a:r>
              <a:rPr kumimoji="0" lang="en-US" altLang="en-US" sz="1400" b="0" i="0" u="none" strike="noStrike" cap="none" normalizeH="0" baseline="0" dirty="0">
                <a:ln>
                  <a:noFill/>
                </a:ln>
                <a:solidFill>
                  <a:srgbClr val="DCDCDC"/>
                </a:solidFill>
                <a:effectLst/>
                <a:latin typeface="Consolas" panose="020B0609020204030204" pitchFamily="49" charset="0"/>
              </a:rPr>
              <a:t> name)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a:ln>
                  <a:noFill/>
                </a:ln>
                <a:solidFill>
                  <a:srgbClr val="569CD6"/>
                </a:solidFill>
                <a:effectLst/>
                <a:latin typeface="Consolas" panose="020B0609020204030204" pitchFamily="49" charset="0"/>
              </a:rPr>
              <a:t>return</a:t>
            </a:r>
            <a:r>
              <a:rPr kumimoji="0" lang="en-US" altLang="en-US" sz="1400" b="0" i="0" u="none" strike="noStrike" cap="none" normalizeH="0" baseline="0" dirty="0">
                <a:ln>
                  <a:noFill/>
                </a:ln>
                <a:solidFill>
                  <a:srgbClr val="DCDCDC"/>
                </a:solidFill>
                <a:effectLst/>
                <a:latin typeface="Consolas" panose="020B0609020204030204" pitchFamily="49" charset="0"/>
              </a:rPr>
              <a:t> </a:t>
            </a:r>
            <a:r>
              <a:rPr kumimoji="0" lang="en-US" altLang="en-US" sz="1400" b="0" i="0" u="none" strike="noStrike" cap="none" normalizeH="0" baseline="0" dirty="0" err="1">
                <a:ln>
                  <a:noFill/>
                </a:ln>
                <a:solidFill>
                  <a:srgbClr val="569CD6"/>
                </a:solidFill>
                <a:effectLst/>
                <a:latin typeface="Consolas" panose="020B0609020204030204" pitchFamily="49" charset="0"/>
              </a:rPr>
              <a:t>base</a:t>
            </a:r>
            <a:r>
              <a:rPr kumimoji="0" lang="en-US" altLang="en-US" sz="1400" b="0" i="0" u="none" strike="noStrike" cap="none" normalizeH="0" baseline="0" dirty="0" err="1">
                <a:ln>
                  <a:noFill/>
                </a:ln>
                <a:solidFill>
                  <a:srgbClr val="B4B4B4"/>
                </a:solidFill>
                <a:effectLst/>
                <a:latin typeface="Consolas" panose="020B0609020204030204" pitchFamily="49" charset="0"/>
              </a:rPr>
              <a:t>.</a:t>
            </a:r>
            <a:r>
              <a:rPr kumimoji="0" lang="en-US" altLang="en-US" sz="1400" b="0" i="0" u="none" strike="noStrike" cap="none" normalizeH="0" baseline="0" dirty="0" err="1">
                <a:ln>
                  <a:noFill/>
                </a:ln>
                <a:solidFill>
                  <a:srgbClr val="DCDCDC"/>
                </a:solidFill>
                <a:effectLst/>
                <a:latin typeface="Consolas" panose="020B0609020204030204" pitchFamily="49" charset="0"/>
              </a:rPr>
              <a:t>DeleteFileAsync</a:t>
            </a:r>
            <a:r>
              <a:rPr kumimoji="0" lang="en-US" altLang="en-US" sz="1400" b="0" i="0" u="none" strike="noStrike" cap="none" normalizeH="0" baseline="0" dirty="0">
                <a:ln>
                  <a:noFill/>
                </a:ln>
                <a:solidFill>
                  <a:srgbClr val="DCDCDC"/>
                </a:solidFill>
                <a:effectLst/>
                <a:latin typeface="Consolas" panose="020B0609020204030204" pitchFamily="49" charset="0"/>
              </a:rPr>
              <a:t>(id, name);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CDCDC"/>
                </a:solidFill>
                <a:effectLst/>
                <a:latin typeface="Consolas" panose="020B0609020204030204" pitchFamily="49"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1717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369332"/>
          </a:xfrm>
          <a:prstGeom prst="rect">
            <a:avLst/>
          </a:prstGeom>
        </p:spPr>
        <p:txBody>
          <a:bodyPr wrap="square">
            <a:spAutoFit/>
          </a:bodyPr>
          <a:lstStyle/>
          <a:p>
            <a:r>
              <a:rPr lang="en-GB" b="1" dirty="0">
                <a:solidFill>
                  <a:srgbClr val="333333"/>
                </a:solidFill>
                <a:latin typeface="-apple-system"/>
              </a:rPr>
              <a:t>Send and Receive Push Notifications on iOS, Android, and Windows</a:t>
            </a:r>
            <a:endParaRPr lang="en-GB" b="1" i="0" dirty="0">
              <a:solidFill>
                <a:srgbClr val="333333"/>
              </a:solidFill>
              <a:effectLst/>
              <a:latin typeface="-apple-system"/>
            </a:endParaRPr>
          </a:p>
        </p:txBody>
      </p:sp>
      <p:sp>
        <p:nvSpPr>
          <p:cNvPr id="4" name="Rectangle 3"/>
          <p:cNvSpPr/>
          <p:nvPr/>
        </p:nvSpPr>
        <p:spPr>
          <a:xfrm>
            <a:off x="1042952" y="1947189"/>
            <a:ext cx="11014155" cy="4154984"/>
          </a:xfrm>
          <a:prstGeom prst="rect">
            <a:avLst/>
          </a:prstGeom>
        </p:spPr>
        <p:txBody>
          <a:bodyPr wrap="square">
            <a:spAutoFit/>
          </a:bodyPr>
          <a:lstStyle/>
          <a:p>
            <a:r>
              <a:rPr lang="en-GB" sz="2400" dirty="0">
                <a:solidFill>
                  <a:srgbClr val="333333"/>
                </a:solidFill>
                <a:latin typeface="-apple-system"/>
              </a:rPr>
              <a:t>Azure Notification Hubs provide an easy-to-use infrastructure that enables you to send mobile push notifications from any backend (in the cloud or on-premises) to all major platforms, including—iOS, Android, and Windows.</a:t>
            </a:r>
          </a:p>
          <a:p>
            <a:endParaRPr lang="en-GB" sz="2400" dirty="0">
              <a:solidFill>
                <a:srgbClr val="333333"/>
              </a:solidFill>
              <a:latin typeface="-apple-system"/>
            </a:endParaRPr>
          </a:p>
          <a:p>
            <a:r>
              <a:rPr lang="en-GB" sz="2400" dirty="0">
                <a:solidFill>
                  <a:srgbClr val="333333"/>
                </a:solidFill>
                <a:latin typeface="-apple-system"/>
              </a:rPr>
              <a:t>With Notification Hubs you can easily send cross-platform, personalized push notifications, abstracting the details of the different platform notification systems (PNSs). With a single API call, you can target individual users or entire audience segments containing millions of users, across all their devices at the same time.</a:t>
            </a:r>
          </a:p>
          <a:p>
            <a:endParaRPr lang="en-GB" sz="2400" dirty="0">
              <a:solidFill>
                <a:srgbClr val="333333"/>
              </a:solidFill>
              <a:latin typeface="-apple-system"/>
            </a:endParaRPr>
          </a:p>
          <a:p>
            <a:r>
              <a:rPr lang="en-GB" sz="2400" dirty="0">
                <a:solidFill>
                  <a:srgbClr val="333333"/>
                </a:solidFill>
                <a:latin typeface="-apple-system"/>
              </a:rPr>
              <a:t>Push notifications drive better engagement with your app users. Send breaking news, enterprise-wide announcements, and location-based coupons.</a:t>
            </a: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7" name="Picture 6"/>
          <p:cNvPicPr>
            <a:picLocks noChangeAspect="1"/>
          </p:cNvPicPr>
          <p:nvPr/>
        </p:nvPicPr>
        <p:blipFill>
          <a:blip r:embed="rId5"/>
          <a:stretch>
            <a:fillRect/>
          </a:stretch>
        </p:blipFill>
        <p:spPr>
          <a:xfrm>
            <a:off x="102693" y="2196374"/>
            <a:ext cx="850336" cy="1056317"/>
          </a:xfrm>
          <a:prstGeom prst="rect">
            <a:avLst/>
          </a:prstGeom>
        </p:spPr>
      </p:pic>
      <p:pic>
        <p:nvPicPr>
          <p:cNvPr id="9" name="Picture 8"/>
          <p:cNvPicPr>
            <a:picLocks noChangeAspect="1"/>
          </p:cNvPicPr>
          <p:nvPr/>
        </p:nvPicPr>
        <p:blipFill>
          <a:blip r:embed="rId6"/>
          <a:stretch>
            <a:fillRect/>
          </a:stretch>
        </p:blipFill>
        <p:spPr>
          <a:xfrm>
            <a:off x="41864" y="3632054"/>
            <a:ext cx="1034439" cy="1034439"/>
          </a:xfrm>
          <a:prstGeom prst="rect">
            <a:avLst/>
          </a:prstGeom>
        </p:spPr>
      </p:pic>
      <p:pic>
        <p:nvPicPr>
          <p:cNvPr id="10" name="Picture 9"/>
          <p:cNvPicPr>
            <a:picLocks noChangeAspect="1"/>
          </p:cNvPicPr>
          <p:nvPr/>
        </p:nvPicPr>
        <p:blipFill>
          <a:blip r:embed="rId7"/>
          <a:stretch>
            <a:fillRect/>
          </a:stretch>
        </p:blipFill>
        <p:spPr>
          <a:xfrm>
            <a:off x="205047" y="5295041"/>
            <a:ext cx="708071" cy="708071"/>
          </a:xfrm>
          <a:prstGeom prst="rect">
            <a:avLst/>
          </a:prstGeom>
        </p:spPr>
      </p:pic>
    </p:spTree>
    <p:extLst>
      <p:ext uri="{BB962C8B-B14F-4D97-AF65-F5344CB8AC3E}">
        <p14:creationId xmlns:p14="http://schemas.microsoft.com/office/powerpoint/2010/main" val="36002844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7" name="Title 1"/>
          <p:cNvSpPr txBox="1">
            <a:spLocks/>
          </p:cNvSpPr>
          <p:nvPr/>
        </p:nvSpPr>
        <p:spPr>
          <a:xfrm>
            <a:off x="2025493" y="962963"/>
            <a:ext cx="8278233"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8000" b="1" dirty="0"/>
              <a:t>Cognitive Services</a:t>
            </a:r>
            <a:endParaRPr lang="en-US" sz="8000" b="1" dirty="0"/>
          </a:p>
        </p:txBody>
      </p:sp>
      <p:pic>
        <p:nvPicPr>
          <p:cNvPr id="9" name="Picture 8"/>
          <p:cNvPicPr>
            <a:picLocks noChangeAspect="1"/>
          </p:cNvPicPr>
          <p:nvPr/>
        </p:nvPicPr>
        <p:blipFill>
          <a:blip r:embed="rId4"/>
          <a:stretch>
            <a:fillRect/>
          </a:stretch>
        </p:blipFill>
        <p:spPr>
          <a:xfrm>
            <a:off x="2618244" y="2432111"/>
            <a:ext cx="6786538" cy="3868327"/>
          </a:xfrm>
          <a:prstGeom prst="rect">
            <a:avLst/>
          </a:prstGeom>
        </p:spPr>
      </p:pic>
    </p:spTree>
    <p:extLst>
      <p:ext uri="{BB962C8B-B14F-4D97-AF65-F5344CB8AC3E}">
        <p14:creationId xmlns:p14="http://schemas.microsoft.com/office/powerpoint/2010/main" val="35098075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7" name="Title 1"/>
          <p:cNvSpPr txBox="1">
            <a:spLocks/>
          </p:cNvSpPr>
          <p:nvPr/>
        </p:nvSpPr>
        <p:spPr>
          <a:xfrm>
            <a:off x="2025493" y="1816454"/>
            <a:ext cx="8278233" cy="123131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8000" b="1" dirty="0"/>
          </a:p>
        </p:txBody>
      </p:sp>
      <p:pic>
        <p:nvPicPr>
          <p:cNvPr id="9" name="Picture 8"/>
          <p:cNvPicPr>
            <a:picLocks noChangeAspect="1"/>
          </p:cNvPicPr>
          <p:nvPr/>
        </p:nvPicPr>
        <p:blipFill>
          <a:blip r:embed="rId4"/>
          <a:stretch>
            <a:fillRect/>
          </a:stretch>
        </p:blipFill>
        <p:spPr>
          <a:xfrm>
            <a:off x="9652510" y="157263"/>
            <a:ext cx="2443434" cy="1392758"/>
          </a:xfrm>
          <a:prstGeom prst="rect">
            <a:avLst/>
          </a:prstGeom>
        </p:spPr>
      </p:pic>
      <p:sp>
        <p:nvSpPr>
          <p:cNvPr id="10" name="Title 1"/>
          <p:cNvSpPr txBox="1">
            <a:spLocks/>
          </p:cNvSpPr>
          <p:nvPr/>
        </p:nvSpPr>
        <p:spPr>
          <a:xfrm>
            <a:off x="1774111" y="362827"/>
            <a:ext cx="510578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Cognitive Services</a:t>
            </a:r>
            <a:endParaRPr lang="en-US" b="1" dirty="0"/>
          </a:p>
        </p:txBody>
      </p:sp>
      <p:sp>
        <p:nvSpPr>
          <p:cNvPr id="3" name="Rectangle 2"/>
          <p:cNvSpPr/>
          <p:nvPr/>
        </p:nvSpPr>
        <p:spPr>
          <a:xfrm>
            <a:off x="1899425" y="1036906"/>
            <a:ext cx="7958254" cy="369332"/>
          </a:xfrm>
          <a:prstGeom prst="rect">
            <a:avLst/>
          </a:prstGeom>
        </p:spPr>
        <p:txBody>
          <a:bodyPr wrap="square">
            <a:spAutoFit/>
          </a:bodyPr>
          <a:lstStyle/>
          <a:p>
            <a:r>
              <a:rPr lang="en-GB" b="1" dirty="0">
                <a:solidFill>
                  <a:srgbClr val="333333"/>
                </a:solidFill>
                <a:latin typeface="-apple-system"/>
              </a:rPr>
              <a:t>Use Microsoft Cognitive Services to personalize your app’s responses</a:t>
            </a:r>
            <a:endParaRPr lang="en-GB" b="1" i="0" dirty="0">
              <a:solidFill>
                <a:srgbClr val="333333"/>
              </a:solidFill>
              <a:effectLst/>
              <a:latin typeface="-apple-system"/>
            </a:endParaRPr>
          </a:p>
        </p:txBody>
      </p:sp>
      <p:sp>
        <p:nvSpPr>
          <p:cNvPr id="4" name="Rectangle 3"/>
          <p:cNvSpPr/>
          <p:nvPr/>
        </p:nvSpPr>
        <p:spPr>
          <a:xfrm>
            <a:off x="223023" y="1720840"/>
            <a:ext cx="11697631" cy="4524315"/>
          </a:xfrm>
          <a:prstGeom prst="rect">
            <a:avLst/>
          </a:prstGeom>
        </p:spPr>
        <p:txBody>
          <a:bodyPr wrap="square">
            <a:spAutoFit/>
          </a:bodyPr>
          <a:lstStyle/>
          <a:p>
            <a:r>
              <a:rPr lang="en-GB" sz="2400" dirty="0">
                <a:solidFill>
                  <a:srgbClr val="333333"/>
                </a:solidFill>
                <a:latin typeface="-apple-system"/>
              </a:rPr>
              <a:t>Microsoft Cognitive Services (formerly Project Oxford) are a set of APIs, SDKs and services available to developers to make their applications more intelligent, engaging and discoverable. </a:t>
            </a:r>
          </a:p>
          <a:p>
            <a:endParaRPr lang="en-GB" sz="2400" dirty="0">
              <a:solidFill>
                <a:srgbClr val="333333"/>
              </a:solidFill>
              <a:latin typeface="-apple-system"/>
            </a:endParaRPr>
          </a:p>
          <a:p>
            <a:r>
              <a:rPr lang="en-GB" sz="2400" dirty="0">
                <a:solidFill>
                  <a:srgbClr val="333333"/>
                </a:solidFill>
                <a:latin typeface="-apple-system"/>
              </a:rPr>
              <a:t>Microsoft Cognitive Services expands on Microsoft’s evolving portfolio of machine learning APIs and enables developers to easily add intelligent features – such as emotion and video detection; facial, speech and vision recognition; and speech and language understanding – into their applications. </a:t>
            </a:r>
          </a:p>
          <a:p>
            <a:endParaRPr lang="en-GB" sz="2400" dirty="0">
              <a:solidFill>
                <a:srgbClr val="333333"/>
              </a:solidFill>
              <a:latin typeface="-apple-system"/>
            </a:endParaRPr>
          </a:p>
          <a:p>
            <a:r>
              <a:rPr lang="en-GB" sz="2400" dirty="0">
                <a:solidFill>
                  <a:srgbClr val="333333"/>
                </a:solidFill>
                <a:latin typeface="-apple-system"/>
              </a:rPr>
              <a:t>Our vision is for more personal computing experiences and enhanced productivity aided by systems that increasingly can see, hear, speak, understand and even begin to reason.</a:t>
            </a:r>
            <a:endParaRPr lang="en-US" sz="2400" dirty="0"/>
          </a:p>
        </p:txBody>
      </p:sp>
    </p:spTree>
    <p:extLst>
      <p:ext uri="{BB962C8B-B14F-4D97-AF65-F5344CB8AC3E}">
        <p14:creationId xmlns:p14="http://schemas.microsoft.com/office/powerpoint/2010/main" val="29464647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a:stretch>
            <a:fillRect/>
          </a:stretch>
        </p:blipFill>
        <p:spPr>
          <a:xfrm>
            <a:off x="9652510" y="157263"/>
            <a:ext cx="2443434" cy="1392758"/>
          </a:xfrm>
          <a:prstGeom prst="rect">
            <a:avLst/>
          </a:prstGeom>
        </p:spPr>
      </p:pic>
      <p:sp>
        <p:nvSpPr>
          <p:cNvPr id="10" name="Title 1"/>
          <p:cNvSpPr txBox="1">
            <a:spLocks/>
          </p:cNvSpPr>
          <p:nvPr/>
        </p:nvSpPr>
        <p:spPr>
          <a:xfrm>
            <a:off x="1774111" y="362827"/>
            <a:ext cx="510578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Cognitive Services</a:t>
            </a:r>
            <a:endParaRPr lang="en-US" b="1" dirty="0"/>
          </a:p>
        </p:txBody>
      </p:sp>
      <p:sp>
        <p:nvSpPr>
          <p:cNvPr id="3" name="Rectangle 2"/>
          <p:cNvSpPr/>
          <p:nvPr/>
        </p:nvSpPr>
        <p:spPr>
          <a:xfrm>
            <a:off x="1899425" y="1036906"/>
            <a:ext cx="7958254" cy="369332"/>
          </a:xfrm>
          <a:prstGeom prst="rect">
            <a:avLst/>
          </a:prstGeom>
        </p:spPr>
        <p:txBody>
          <a:bodyPr wrap="square">
            <a:spAutoFit/>
          </a:bodyPr>
          <a:lstStyle/>
          <a:p>
            <a:r>
              <a:rPr lang="en-GB" b="1" dirty="0">
                <a:solidFill>
                  <a:srgbClr val="333333"/>
                </a:solidFill>
                <a:latin typeface="-apple-system"/>
              </a:rPr>
              <a:t>Use Microsoft Cognitive Services to personalize your app’s responses</a:t>
            </a:r>
            <a:endParaRPr lang="en-GB" b="1" i="0" dirty="0">
              <a:solidFill>
                <a:srgbClr val="333333"/>
              </a:solidFill>
              <a:effectLst/>
              <a:latin typeface="-apple-system"/>
            </a:endParaRPr>
          </a:p>
        </p:txBody>
      </p:sp>
      <p:sp>
        <p:nvSpPr>
          <p:cNvPr id="2" name="Rectangle 1"/>
          <p:cNvSpPr/>
          <p:nvPr/>
        </p:nvSpPr>
        <p:spPr>
          <a:xfrm>
            <a:off x="234176" y="1601369"/>
            <a:ext cx="11719931" cy="2246769"/>
          </a:xfrm>
          <a:prstGeom prst="rect">
            <a:avLst/>
          </a:prstGeom>
        </p:spPr>
        <p:txBody>
          <a:bodyPr wrap="square">
            <a:spAutoFit/>
          </a:bodyPr>
          <a:lstStyle/>
          <a:p>
            <a:r>
              <a:rPr lang="en-GB" sz="2000" dirty="0">
                <a:solidFill>
                  <a:srgbClr val="333333"/>
                </a:solidFill>
                <a:latin typeface="-apple-system"/>
              </a:rPr>
              <a:t>Microsoft Cognitive Services let you build apps with powerful algorithms using just a few lines of code. They work across devices and platforms such as iOS, Android, and Windows, keep improving, and are easy to set up.</a:t>
            </a:r>
          </a:p>
          <a:p>
            <a:endParaRPr lang="en-GB" sz="2000" dirty="0">
              <a:solidFill>
                <a:srgbClr val="333333"/>
              </a:solidFill>
              <a:latin typeface="-apple-system"/>
            </a:endParaRPr>
          </a:p>
          <a:p>
            <a:r>
              <a:rPr lang="en-GB" sz="2000" dirty="0">
                <a:solidFill>
                  <a:srgbClr val="333333"/>
                </a:solidFill>
                <a:latin typeface="-apple-system"/>
              </a:rPr>
              <a:t>The Shopping Demo app uses the </a:t>
            </a:r>
            <a:r>
              <a:rPr lang="en-GB" sz="2000" dirty="0">
                <a:solidFill>
                  <a:srgbClr val="4078C0"/>
                </a:solidFill>
                <a:latin typeface="-apple-system"/>
                <a:hlinkClick r:id="rId5"/>
              </a:rPr>
              <a:t>Emotion API</a:t>
            </a:r>
            <a:r>
              <a:rPr lang="en-GB" sz="2000" dirty="0">
                <a:solidFill>
                  <a:srgbClr val="333333"/>
                </a:solidFill>
                <a:latin typeface="-apple-system"/>
              </a:rPr>
              <a:t> to </a:t>
            </a:r>
            <a:r>
              <a:rPr lang="en-GB" sz="2000" dirty="0" err="1">
                <a:solidFill>
                  <a:srgbClr val="333333"/>
                </a:solidFill>
                <a:latin typeface="-apple-system"/>
              </a:rPr>
              <a:t>analyze</a:t>
            </a:r>
            <a:r>
              <a:rPr lang="en-GB" sz="2000" dirty="0">
                <a:solidFill>
                  <a:srgbClr val="333333"/>
                </a:solidFill>
                <a:latin typeface="-apple-system"/>
              </a:rPr>
              <a:t> faces and detect a range of feelings to help rate the app. The app uses the camera to get a photo of the </a:t>
            </a:r>
            <a:r>
              <a:rPr lang="en-GB" sz="2000" dirty="0" err="1">
                <a:solidFill>
                  <a:srgbClr val="333333"/>
                </a:solidFill>
                <a:latin typeface="-apple-system"/>
              </a:rPr>
              <a:t>users’s</a:t>
            </a:r>
            <a:r>
              <a:rPr lang="en-GB" sz="2000" dirty="0">
                <a:solidFill>
                  <a:srgbClr val="333333"/>
                </a:solidFill>
                <a:latin typeface="-apple-system"/>
              </a:rPr>
              <a:t> face and calculates a rating for the app based on happiness. The more you smile, the better you rate the app.</a:t>
            </a:r>
            <a:endParaRPr lang="en-GB" sz="2000" b="0" i="0" dirty="0">
              <a:solidFill>
                <a:srgbClr val="333333"/>
              </a:solidFill>
              <a:effectLst/>
              <a:latin typeface="-apple-system"/>
            </a:endParaRPr>
          </a:p>
        </p:txBody>
      </p:sp>
      <p:pic>
        <p:nvPicPr>
          <p:cNvPr id="5" name="Picture 4"/>
          <p:cNvPicPr>
            <a:picLocks noChangeAspect="1"/>
          </p:cNvPicPr>
          <p:nvPr/>
        </p:nvPicPr>
        <p:blipFill>
          <a:blip r:embed="rId6"/>
          <a:stretch>
            <a:fillRect/>
          </a:stretch>
        </p:blipFill>
        <p:spPr>
          <a:xfrm>
            <a:off x="2929980" y="3899486"/>
            <a:ext cx="5394514" cy="25540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099815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1" name="TextBox 10"/>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13" name="Picture 12"/>
          <p:cNvPicPr>
            <a:picLocks noChangeAspect="1"/>
          </p:cNvPicPr>
          <p:nvPr/>
        </p:nvPicPr>
        <p:blipFill>
          <a:blip r:embed="rId4"/>
          <a:stretch>
            <a:fillRect/>
          </a:stretch>
        </p:blipFill>
        <p:spPr>
          <a:xfrm>
            <a:off x="9652510" y="157263"/>
            <a:ext cx="2443434" cy="1392758"/>
          </a:xfrm>
          <a:prstGeom prst="rect">
            <a:avLst/>
          </a:prstGeom>
        </p:spPr>
      </p:pic>
      <p:sp>
        <p:nvSpPr>
          <p:cNvPr id="14" name="Title 1"/>
          <p:cNvSpPr txBox="1">
            <a:spLocks/>
          </p:cNvSpPr>
          <p:nvPr/>
        </p:nvSpPr>
        <p:spPr>
          <a:xfrm>
            <a:off x="1774111" y="362827"/>
            <a:ext cx="510578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Cognitive Services</a:t>
            </a:r>
            <a:endParaRPr lang="en-US" b="1" dirty="0"/>
          </a:p>
        </p:txBody>
      </p:sp>
      <p:sp>
        <p:nvSpPr>
          <p:cNvPr id="15" name="Rectangle 14"/>
          <p:cNvSpPr/>
          <p:nvPr/>
        </p:nvSpPr>
        <p:spPr>
          <a:xfrm>
            <a:off x="1899425" y="1036906"/>
            <a:ext cx="7958254" cy="369332"/>
          </a:xfrm>
          <a:prstGeom prst="rect">
            <a:avLst/>
          </a:prstGeom>
        </p:spPr>
        <p:txBody>
          <a:bodyPr wrap="square">
            <a:spAutoFit/>
          </a:bodyPr>
          <a:lstStyle/>
          <a:p>
            <a:r>
              <a:rPr lang="en-GB" b="1" dirty="0">
                <a:solidFill>
                  <a:srgbClr val="333333"/>
                </a:solidFill>
                <a:latin typeface="-apple-system"/>
              </a:rPr>
              <a:t>Use Microsoft Cognitive Services to personalize your app’s responses</a:t>
            </a:r>
            <a:endParaRPr lang="en-GB" b="1" i="0" dirty="0">
              <a:solidFill>
                <a:srgbClr val="333333"/>
              </a:solidFill>
              <a:effectLst/>
              <a:latin typeface="-apple-system"/>
            </a:endParaRPr>
          </a:p>
        </p:txBody>
      </p:sp>
      <p:sp>
        <p:nvSpPr>
          <p:cNvPr id="16" name="Rectangle 15"/>
          <p:cNvSpPr/>
          <p:nvPr/>
        </p:nvSpPr>
        <p:spPr>
          <a:xfrm>
            <a:off x="338254" y="1859844"/>
            <a:ext cx="11080595" cy="3139321"/>
          </a:xfrm>
          <a:prstGeom prst="rect">
            <a:avLst/>
          </a:prstGeom>
        </p:spPr>
        <p:txBody>
          <a:bodyPr wrap="square">
            <a:spAutoFit/>
          </a:bodyPr>
          <a:lstStyle/>
          <a:p>
            <a:pPr marL="342900" indent="-342900">
              <a:buFont typeface="+mj-lt"/>
              <a:buAutoNum type="arabicPeriod"/>
            </a:pPr>
            <a:r>
              <a:rPr lang="en-US" dirty="0"/>
              <a:t>Subscribe to Cognitive Services </a:t>
            </a:r>
            <a:r>
              <a:rPr lang="en-US" dirty="0">
                <a:hlinkClick r:id="rId5"/>
              </a:rPr>
              <a:t>https://www.microsoft.com/cognitive-services/en-us/sign-up</a:t>
            </a:r>
            <a:r>
              <a:rPr lang="en-US" dirty="0"/>
              <a:t> and get the API key</a:t>
            </a:r>
          </a:p>
          <a:p>
            <a:pPr marL="342900" indent="-342900">
              <a:buFont typeface="+mj-lt"/>
              <a:buAutoNum type="arabicPeriod"/>
            </a:pPr>
            <a:endParaRPr lang="en-US" dirty="0"/>
          </a:p>
          <a:p>
            <a:pPr marL="342900" indent="-342900">
              <a:buFont typeface="+mj-lt"/>
              <a:buAutoNum type="arabicPeriod"/>
            </a:pPr>
            <a:r>
              <a:rPr lang="en-GB" dirty="0"/>
              <a:t>Place that key on the file </a:t>
            </a:r>
            <a:r>
              <a:rPr lang="en-GB" dirty="0" err="1"/>
              <a:t>AppSettings.cs</a:t>
            </a:r>
            <a:endParaRPr lang="en-GB" dirty="0"/>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r>
              <a:rPr lang="en-GB" dirty="0"/>
              <a:t>Demo App has already the </a:t>
            </a:r>
            <a:r>
              <a:rPr lang="en-GB" dirty="0" err="1"/>
              <a:t>NuGet</a:t>
            </a:r>
            <a:r>
              <a:rPr lang="en-GB" dirty="0"/>
              <a:t> package for </a:t>
            </a:r>
            <a:r>
              <a:rPr lang="en-GB" dirty="0" err="1"/>
              <a:t>Microsoft.ProjectOxford.Emotion</a:t>
            </a:r>
            <a:r>
              <a:rPr lang="en-GB" dirty="0"/>
              <a:t>, and is ready to use it:</a:t>
            </a:r>
          </a:p>
          <a:p>
            <a:pPr marL="342900" indent="-342900">
              <a:buFont typeface="+mj-lt"/>
              <a:buAutoNum type="arabicPeriod"/>
            </a:pPr>
            <a:endParaRPr lang="en-GB" dirty="0"/>
          </a:p>
          <a:p>
            <a:pPr marL="342900" indent="-342900">
              <a:buFont typeface="+mj-lt"/>
              <a:buAutoNum type="arabicPeriod"/>
            </a:pPr>
            <a:endParaRPr lang="en-US" dirty="0"/>
          </a:p>
        </p:txBody>
      </p:sp>
      <p:pic>
        <p:nvPicPr>
          <p:cNvPr id="17" name="Picture 16"/>
          <p:cNvPicPr>
            <a:picLocks noChangeAspect="1"/>
          </p:cNvPicPr>
          <p:nvPr/>
        </p:nvPicPr>
        <p:blipFill>
          <a:blip r:embed="rId6"/>
          <a:stretch>
            <a:fillRect/>
          </a:stretch>
        </p:blipFill>
        <p:spPr>
          <a:xfrm>
            <a:off x="9652510" y="2429664"/>
            <a:ext cx="1816458" cy="1505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p:cNvPicPr>
            <a:picLocks noChangeAspect="1"/>
          </p:cNvPicPr>
          <p:nvPr/>
        </p:nvPicPr>
        <p:blipFill>
          <a:blip r:embed="rId7"/>
          <a:stretch>
            <a:fillRect/>
          </a:stretch>
        </p:blipFill>
        <p:spPr>
          <a:xfrm>
            <a:off x="719082" y="3259982"/>
            <a:ext cx="4924425" cy="466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p:cNvPicPr>
            <a:picLocks noChangeAspect="1"/>
          </p:cNvPicPr>
          <p:nvPr/>
        </p:nvPicPr>
        <p:blipFill>
          <a:blip r:embed="rId8"/>
          <a:stretch>
            <a:fillRect/>
          </a:stretch>
        </p:blipFill>
        <p:spPr>
          <a:xfrm>
            <a:off x="719082" y="4482790"/>
            <a:ext cx="5394514" cy="2383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09382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1" name="TextBox 10"/>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13" name="Picture 12"/>
          <p:cNvPicPr>
            <a:picLocks noChangeAspect="1"/>
          </p:cNvPicPr>
          <p:nvPr/>
        </p:nvPicPr>
        <p:blipFill>
          <a:blip r:embed="rId4"/>
          <a:stretch>
            <a:fillRect/>
          </a:stretch>
        </p:blipFill>
        <p:spPr>
          <a:xfrm>
            <a:off x="9652510" y="157263"/>
            <a:ext cx="2443434" cy="1392758"/>
          </a:xfrm>
          <a:prstGeom prst="rect">
            <a:avLst/>
          </a:prstGeom>
        </p:spPr>
      </p:pic>
      <p:sp>
        <p:nvSpPr>
          <p:cNvPr id="14" name="Title 1"/>
          <p:cNvSpPr txBox="1">
            <a:spLocks/>
          </p:cNvSpPr>
          <p:nvPr/>
        </p:nvSpPr>
        <p:spPr>
          <a:xfrm>
            <a:off x="1774111" y="362827"/>
            <a:ext cx="510578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Cognitive Services</a:t>
            </a:r>
            <a:endParaRPr lang="en-US" b="1" dirty="0"/>
          </a:p>
        </p:txBody>
      </p:sp>
      <p:sp>
        <p:nvSpPr>
          <p:cNvPr id="15" name="Rectangle 14"/>
          <p:cNvSpPr/>
          <p:nvPr/>
        </p:nvSpPr>
        <p:spPr>
          <a:xfrm>
            <a:off x="1899425" y="1036906"/>
            <a:ext cx="7958254" cy="369332"/>
          </a:xfrm>
          <a:prstGeom prst="rect">
            <a:avLst/>
          </a:prstGeom>
        </p:spPr>
        <p:txBody>
          <a:bodyPr wrap="square">
            <a:spAutoFit/>
          </a:bodyPr>
          <a:lstStyle/>
          <a:p>
            <a:r>
              <a:rPr lang="en-GB" b="1" dirty="0">
                <a:solidFill>
                  <a:srgbClr val="333333"/>
                </a:solidFill>
                <a:latin typeface="-apple-system"/>
              </a:rPr>
              <a:t>Use Microsoft Cognitive Services to personalize your app’s responses</a:t>
            </a:r>
            <a:endParaRPr lang="en-GB" b="1" i="0" dirty="0">
              <a:solidFill>
                <a:srgbClr val="333333"/>
              </a:solidFill>
              <a:effectLst/>
              <a:latin typeface="-apple-system"/>
            </a:endParaRPr>
          </a:p>
        </p:txBody>
      </p:sp>
      <p:pic>
        <p:nvPicPr>
          <p:cNvPr id="20" name="Picture 19"/>
          <p:cNvPicPr>
            <a:picLocks noChangeAspect="1"/>
          </p:cNvPicPr>
          <p:nvPr/>
        </p:nvPicPr>
        <p:blipFill>
          <a:blip r:embed="rId5"/>
          <a:stretch>
            <a:fillRect/>
          </a:stretch>
        </p:blipFill>
        <p:spPr>
          <a:xfrm>
            <a:off x="345404" y="22304"/>
            <a:ext cx="1366050" cy="1696955"/>
          </a:xfrm>
          <a:prstGeom prst="rect">
            <a:avLst/>
          </a:prstGeom>
        </p:spPr>
      </p:pic>
      <p:sp>
        <p:nvSpPr>
          <p:cNvPr id="2" name="Rectangle 1"/>
          <p:cNvSpPr/>
          <p:nvPr/>
        </p:nvSpPr>
        <p:spPr>
          <a:xfrm>
            <a:off x="434897" y="2137915"/>
            <a:ext cx="11441151" cy="4247317"/>
          </a:xfrm>
          <a:prstGeom prst="rect">
            <a:avLst/>
          </a:prstGeom>
        </p:spPr>
        <p:txBody>
          <a:bodyPr wrap="square">
            <a:spAutoFit/>
          </a:bodyPr>
          <a:lstStyle/>
          <a:p>
            <a:r>
              <a:rPr lang="en-US" b="1" dirty="0" err="1"/>
              <a:t>RatingProcessingViewController.cs</a:t>
            </a:r>
            <a:r>
              <a:rPr lang="en-US" b="1" dirty="0"/>
              <a:t>:</a:t>
            </a:r>
          </a:p>
          <a:p>
            <a:endParaRPr lang="en-US" dirty="0"/>
          </a:p>
          <a:p>
            <a:r>
              <a:rPr lang="en-US" dirty="0" err="1"/>
              <a:t>UserDialogs.Instance.ShowLoading</a:t>
            </a:r>
            <a:r>
              <a:rPr lang="en-US" dirty="0"/>
              <a:t>("Processing...");</a:t>
            </a:r>
          </a:p>
          <a:p>
            <a:endParaRPr lang="en-US" dirty="0"/>
          </a:p>
          <a:p>
            <a:r>
              <a:rPr lang="en-US" dirty="0" err="1"/>
              <a:t>UIImage</a:t>
            </a:r>
            <a:r>
              <a:rPr lang="en-US" dirty="0"/>
              <a:t> </a:t>
            </a:r>
            <a:r>
              <a:rPr lang="en-US" dirty="0" err="1"/>
              <a:t>sendImage</a:t>
            </a:r>
            <a:r>
              <a:rPr lang="en-US" dirty="0"/>
              <a:t> = </a:t>
            </a:r>
            <a:r>
              <a:rPr lang="en-US" dirty="0" err="1"/>
              <a:t>UIImage.FromImage</a:t>
            </a:r>
            <a:r>
              <a:rPr lang="en-US" dirty="0"/>
              <a:t>(</a:t>
            </a:r>
            <a:r>
              <a:rPr lang="en-US" dirty="0" err="1"/>
              <a:t>CaptureImageView.Image.CGImage</a:t>
            </a:r>
            <a:r>
              <a:rPr lang="en-US" dirty="0"/>
              <a:t>, 1.0f, </a:t>
            </a:r>
            <a:r>
              <a:rPr lang="en-US" dirty="0" err="1"/>
              <a:t>UIImageOrientation.Right</a:t>
            </a:r>
            <a:r>
              <a:rPr lang="en-US" dirty="0"/>
              <a:t>);</a:t>
            </a:r>
          </a:p>
          <a:p>
            <a:endParaRPr lang="en-US" dirty="0"/>
          </a:p>
          <a:p>
            <a:r>
              <a:rPr lang="en-US" dirty="0"/>
              <a:t>Emotion[] </a:t>
            </a:r>
            <a:r>
              <a:rPr lang="en-US" dirty="0" err="1"/>
              <a:t>detectedEmotions</a:t>
            </a:r>
            <a:r>
              <a:rPr lang="en-US" dirty="0"/>
              <a:t> = await </a:t>
            </a:r>
            <a:r>
              <a:rPr lang="en-US" dirty="0" err="1"/>
              <a:t>emotionClient.RecognizeAsync</a:t>
            </a:r>
            <a:r>
              <a:rPr lang="en-US" dirty="0"/>
              <a:t>(</a:t>
            </a:r>
            <a:r>
              <a:rPr lang="en-US" dirty="0" err="1"/>
              <a:t>sendImage.AsJPEG</a:t>
            </a:r>
            <a:r>
              <a:rPr lang="en-US" dirty="0"/>
              <a:t>().</a:t>
            </a:r>
            <a:r>
              <a:rPr lang="en-US" dirty="0" err="1"/>
              <a:t>AsStream</a:t>
            </a:r>
            <a:r>
              <a:rPr lang="en-US" dirty="0"/>
              <a:t>());</a:t>
            </a:r>
          </a:p>
          <a:p>
            <a:r>
              <a:rPr lang="en-US" dirty="0"/>
              <a:t>Emotion </a:t>
            </a:r>
            <a:r>
              <a:rPr lang="en-US" dirty="0" err="1"/>
              <a:t>emotion</a:t>
            </a:r>
            <a:r>
              <a:rPr lang="en-US" dirty="0"/>
              <a:t> = </a:t>
            </a:r>
            <a:r>
              <a:rPr lang="en-US" dirty="0" err="1"/>
              <a:t>detectedEmotions.FirstOrDefault</a:t>
            </a:r>
            <a:r>
              <a:rPr lang="en-US" dirty="0"/>
              <a:t>();</a:t>
            </a:r>
          </a:p>
          <a:p>
            <a:endParaRPr lang="en-US" dirty="0"/>
          </a:p>
          <a:p>
            <a:r>
              <a:rPr lang="en-US" dirty="0" err="1"/>
              <a:t>UserDialogs.Instance.HideLoading</a:t>
            </a:r>
            <a:r>
              <a:rPr lang="en-US" dirty="0"/>
              <a:t>();</a:t>
            </a:r>
          </a:p>
          <a:p>
            <a:endParaRPr lang="en-US" dirty="0"/>
          </a:p>
          <a:p>
            <a:r>
              <a:rPr lang="en-US" dirty="0"/>
              <a:t>if (emotion != null)</a:t>
            </a:r>
          </a:p>
          <a:p>
            <a:r>
              <a:rPr lang="en-US" dirty="0"/>
              <a:t>{</a:t>
            </a:r>
          </a:p>
          <a:p>
            <a:r>
              <a:rPr lang="en-US" dirty="0"/>
              <a:t>    </a:t>
            </a:r>
            <a:r>
              <a:rPr lang="en-US" dirty="0" err="1"/>
              <a:t>SetRating</a:t>
            </a:r>
            <a:r>
              <a:rPr lang="en-US" dirty="0"/>
              <a:t>(</a:t>
            </a:r>
            <a:r>
              <a:rPr lang="en-US" dirty="0" err="1"/>
              <a:t>emotion.Scores.Happiness</a:t>
            </a:r>
            <a:r>
              <a:rPr lang="en-US" dirty="0"/>
              <a:t>);</a:t>
            </a:r>
          </a:p>
          <a:p>
            <a:r>
              <a:rPr lang="en-US" dirty="0"/>
              <a:t>}</a:t>
            </a:r>
          </a:p>
        </p:txBody>
      </p:sp>
    </p:spTree>
    <p:extLst>
      <p:ext uri="{BB962C8B-B14F-4D97-AF65-F5344CB8AC3E}">
        <p14:creationId xmlns:p14="http://schemas.microsoft.com/office/powerpoint/2010/main" val="41209015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1" y="0"/>
            <a:ext cx="12425433" cy="6858000"/>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1" name="TextBox 10"/>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13" name="Picture 12"/>
          <p:cNvPicPr>
            <a:picLocks noChangeAspect="1"/>
          </p:cNvPicPr>
          <p:nvPr/>
        </p:nvPicPr>
        <p:blipFill>
          <a:blip r:embed="rId4"/>
          <a:stretch>
            <a:fillRect/>
          </a:stretch>
        </p:blipFill>
        <p:spPr>
          <a:xfrm>
            <a:off x="9652510" y="157263"/>
            <a:ext cx="2443434" cy="1392758"/>
          </a:xfrm>
          <a:prstGeom prst="rect">
            <a:avLst/>
          </a:prstGeom>
        </p:spPr>
      </p:pic>
      <p:sp>
        <p:nvSpPr>
          <p:cNvPr id="14" name="Title 1"/>
          <p:cNvSpPr txBox="1">
            <a:spLocks/>
          </p:cNvSpPr>
          <p:nvPr/>
        </p:nvSpPr>
        <p:spPr>
          <a:xfrm>
            <a:off x="1774111" y="362827"/>
            <a:ext cx="510578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Cognitive Services</a:t>
            </a:r>
            <a:endParaRPr lang="en-US" b="1" dirty="0"/>
          </a:p>
        </p:txBody>
      </p:sp>
      <p:sp>
        <p:nvSpPr>
          <p:cNvPr id="15" name="Rectangle 14"/>
          <p:cNvSpPr/>
          <p:nvPr/>
        </p:nvSpPr>
        <p:spPr>
          <a:xfrm>
            <a:off x="1899425" y="1036906"/>
            <a:ext cx="7958254" cy="369332"/>
          </a:xfrm>
          <a:prstGeom prst="rect">
            <a:avLst/>
          </a:prstGeom>
        </p:spPr>
        <p:txBody>
          <a:bodyPr wrap="square">
            <a:spAutoFit/>
          </a:bodyPr>
          <a:lstStyle/>
          <a:p>
            <a:r>
              <a:rPr lang="en-GB" b="1" dirty="0">
                <a:solidFill>
                  <a:srgbClr val="333333"/>
                </a:solidFill>
                <a:latin typeface="-apple-system"/>
              </a:rPr>
              <a:t>Use Microsoft Cognitive Services to personalize your app’s responses</a:t>
            </a:r>
            <a:endParaRPr lang="en-GB" b="1" i="0" dirty="0">
              <a:solidFill>
                <a:srgbClr val="333333"/>
              </a:solidFill>
              <a:effectLst/>
              <a:latin typeface="-apple-system"/>
            </a:endParaRPr>
          </a:p>
        </p:txBody>
      </p:sp>
      <p:pic>
        <p:nvPicPr>
          <p:cNvPr id="9" name="Picture 8"/>
          <p:cNvPicPr>
            <a:picLocks noChangeAspect="1"/>
          </p:cNvPicPr>
          <p:nvPr/>
        </p:nvPicPr>
        <p:blipFill>
          <a:blip r:embed="rId5"/>
          <a:stretch>
            <a:fillRect/>
          </a:stretch>
        </p:blipFill>
        <p:spPr>
          <a:xfrm>
            <a:off x="0" y="450200"/>
            <a:ext cx="1210355" cy="1210355"/>
          </a:xfrm>
          <a:prstGeom prst="rect">
            <a:avLst/>
          </a:prstGeom>
        </p:spPr>
      </p:pic>
      <p:sp>
        <p:nvSpPr>
          <p:cNvPr id="3" name="Rectangle 2"/>
          <p:cNvSpPr/>
          <p:nvPr/>
        </p:nvSpPr>
        <p:spPr>
          <a:xfrm>
            <a:off x="981307" y="1660556"/>
            <a:ext cx="10861287" cy="5078313"/>
          </a:xfrm>
          <a:prstGeom prst="rect">
            <a:avLst/>
          </a:prstGeom>
        </p:spPr>
        <p:txBody>
          <a:bodyPr wrap="square">
            <a:spAutoFit/>
          </a:bodyPr>
          <a:lstStyle/>
          <a:p>
            <a:r>
              <a:rPr lang="en-US" b="1" dirty="0" err="1"/>
              <a:t>SmileActivity.cs</a:t>
            </a:r>
            <a:r>
              <a:rPr lang="en-US" b="1" dirty="0"/>
              <a:t>:</a:t>
            </a:r>
          </a:p>
          <a:p>
            <a:endParaRPr lang="en-US" dirty="0"/>
          </a:p>
          <a:p>
            <a:r>
              <a:rPr lang="en-US" dirty="0"/>
              <a:t>using (</a:t>
            </a:r>
            <a:r>
              <a:rPr lang="en-US" dirty="0" err="1"/>
              <a:t>var</a:t>
            </a:r>
            <a:r>
              <a:rPr lang="en-US" dirty="0"/>
              <a:t> </a:t>
            </a:r>
            <a:r>
              <a:rPr lang="en-US" dirty="0" err="1"/>
              <a:t>memoryStream</a:t>
            </a:r>
            <a:r>
              <a:rPr lang="en-US" dirty="0"/>
              <a:t> = new </a:t>
            </a:r>
            <a:r>
              <a:rPr lang="en-US" dirty="0" err="1"/>
              <a:t>MemoryStream</a:t>
            </a:r>
            <a:r>
              <a:rPr lang="en-US" dirty="0"/>
              <a:t>(</a:t>
            </a:r>
            <a:r>
              <a:rPr lang="en-US" dirty="0" err="1"/>
              <a:t>photoBytes</a:t>
            </a:r>
            <a:r>
              <a:rPr lang="en-US" dirty="0"/>
              <a:t>))</a:t>
            </a:r>
          </a:p>
          <a:p>
            <a:r>
              <a:rPr lang="en-US" dirty="0"/>
              <a:t>{</a:t>
            </a:r>
          </a:p>
          <a:p>
            <a:r>
              <a:rPr lang="en-US" dirty="0"/>
              <a:t>    </a:t>
            </a:r>
            <a:r>
              <a:rPr lang="en-US" dirty="0" err="1"/>
              <a:t>var</a:t>
            </a:r>
            <a:r>
              <a:rPr lang="en-US" dirty="0"/>
              <a:t> </a:t>
            </a:r>
            <a:r>
              <a:rPr lang="en-US" dirty="0" err="1"/>
              <a:t>emotionService</a:t>
            </a:r>
            <a:r>
              <a:rPr lang="en-US" dirty="0"/>
              <a:t> = new </a:t>
            </a:r>
            <a:r>
              <a:rPr lang="en-US" dirty="0" err="1"/>
              <a:t>EmotionService</a:t>
            </a:r>
            <a:r>
              <a:rPr lang="en-US" dirty="0"/>
              <a:t>();</a:t>
            </a:r>
          </a:p>
          <a:p>
            <a:r>
              <a:rPr lang="en-US" dirty="0"/>
              <a:t>    </a:t>
            </a:r>
            <a:r>
              <a:rPr lang="en-US" dirty="0" err="1"/>
              <a:t>var</a:t>
            </a:r>
            <a:r>
              <a:rPr lang="en-US" dirty="0"/>
              <a:t> </a:t>
            </a:r>
            <a:r>
              <a:rPr lang="en-US" dirty="0" err="1"/>
              <a:t>firstFaceEmotion</a:t>
            </a:r>
            <a:r>
              <a:rPr lang="en-US" dirty="0"/>
              <a:t> = default(Emotion);</a:t>
            </a:r>
          </a:p>
          <a:p>
            <a:endParaRPr lang="en-US" dirty="0"/>
          </a:p>
          <a:p>
            <a:r>
              <a:rPr lang="en-US" dirty="0"/>
              <a:t>    try</a:t>
            </a:r>
          </a:p>
          <a:p>
            <a:r>
              <a:rPr lang="en-US" dirty="0"/>
              <a:t>    {</a:t>
            </a:r>
          </a:p>
          <a:p>
            <a:r>
              <a:rPr lang="en-US" dirty="0"/>
              <a:t>        </a:t>
            </a:r>
            <a:r>
              <a:rPr lang="en-US" dirty="0" err="1"/>
              <a:t>var</a:t>
            </a:r>
            <a:r>
              <a:rPr lang="en-US" dirty="0"/>
              <a:t> </a:t>
            </a:r>
            <a:r>
              <a:rPr lang="en-US" dirty="0" err="1"/>
              <a:t>emotionList</a:t>
            </a:r>
            <a:r>
              <a:rPr lang="en-US" dirty="0"/>
              <a:t> = await </a:t>
            </a:r>
            <a:r>
              <a:rPr lang="en-US" dirty="0" err="1"/>
              <a:t>emotionService.RecognizeAsync</a:t>
            </a:r>
            <a:r>
              <a:rPr lang="en-US" dirty="0"/>
              <a:t>(</a:t>
            </a:r>
            <a:r>
              <a:rPr lang="en-US" dirty="0" err="1"/>
              <a:t>memoryStream</a:t>
            </a:r>
            <a:r>
              <a:rPr lang="en-US" dirty="0"/>
              <a:t>);</a:t>
            </a:r>
          </a:p>
          <a:p>
            <a:r>
              <a:rPr lang="en-US" dirty="0"/>
              <a:t>        </a:t>
            </a:r>
            <a:r>
              <a:rPr lang="en-US" dirty="0" err="1"/>
              <a:t>firstFaceEmotion</a:t>
            </a:r>
            <a:r>
              <a:rPr lang="en-US" dirty="0"/>
              <a:t> = </a:t>
            </a:r>
            <a:r>
              <a:rPr lang="en-US" dirty="0" err="1"/>
              <a:t>emotionList.FirstOrDefault</a:t>
            </a:r>
            <a:r>
              <a:rPr lang="en-US" dirty="0"/>
              <a:t>();</a:t>
            </a:r>
          </a:p>
          <a:p>
            <a:r>
              <a:rPr lang="en-US" dirty="0"/>
              <a:t>    }</a:t>
            </a:r>
          </a:p>
          <a:p>
            <a:r>
              <a:rPr lang="en-US" dirty="0"/>
              <a:t>    catch</a:t>
            </a:r>
          </a:p>
          <a:p>
            <a:r>
              <a:rPr lang="en-US" dirty="0"/>
              <a:t>    {</a:t>
            </a:r>
          </a:p>
          <a:p>
            <a:r>
              <a:rPr lang="en-US" dirty="0"/>
              <a:t>        await </a:t>
            </a:r>
            <a:r>
              <a:rPr lang="en-US" dirty="0" err="1"/>
              <a:t>UserDialogs.Instance.AlertAsync</a:t>
            </a:r>
            <a:r>
              <a:rPr lang="en-US" dirty="0"/>
              <a:t>("There was an error analyzing your photo. Please, try again.");</a:t>
            </a:r>
          </a:p>
          <a:p>
            <a:r>
              <a:rPr lang="en-US" dirty="0"/>
              <a:t>    }</a:t>
            </a:r>
          </a:p>
          <a:p>
            <a:r>
              <a:rPr lang="en-US" dirty="0"/>
              <a:t>[...]</a:t>
            </a:r>
          </a:p>
          <a:p>
            <a:r>
              <a:rPr lang="en-US" dirty="0"/>
              <a:t>}</a:t>
            </a:r>
          </a:p>
        </p:txBody>
      </p:sp>
    </p:spTree>
    <p:extLst>
      <p:ext uri="{BB962C8B-B14F-4D97-AF65-F5344CB8AC3E}">
        <p14:creationId xmlns:p14="http://schemas.microsoft.com/office/powerpoint/2010/main" val="31588994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6" name="TextBox 5"/>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1" name="TextBox 10"/>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13" name="Picture 12"/>
          <p:cNvPicPr>
            <a:picLocks noChangeAspect="1"/>
          </p:cNvPicPr>
          <p:nvPr/>
        </p:nvPicPr>
        <p:blipFill>
          <a:blip r:embed="rId4"/>
          <a:stretch>
            <a:fillRect/>
          </a:stretch>
        </p:blipFill>
        <p:spPr>
          <a:xfrm>
            <a:off x="9652510" y="157263"/>
            <a:ext cx="2443434" cy="1392758"/>
          </a:xfrm>
          <a:prstGeom prst="rect">
            <a:avLst/>
          </a:prstGeom>
        </p:spPr>
      </p:pic>
      <p:sp>
        <p:nvSpPr>
          <p:cNvPr id="14" name="Title 1"/>
          <p:cNvSpPr txBox="1">
            <a:spLocks/>
          </p:cNvSpPr>
          <p:nvPr/>
        </p:nvSpPr>
        <p:spPr>
          <a:xfrm>
            <a:off x="1774111" y="362827"/>
            <a:ext cx="5105780"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Cognitive Services</a:t>
            </a:r>
            <a:endParaRPr lang="en-US" b="1" dirty="0"/>
          </a:p>
        </p:txBody>
      </p:sp>
      <p:sp>
        <p:nvSpPr>
          <p:cNvPr id="15" name="Rectangle 14"/>
          <p:cNvSpPr/>
          <p:nvPr/>
        </p:nvSpPr>
        <p:spPr>
          <a:xfrm>
            <a:off x="1899425" y="1036906"/>
            <a:ext cx="7958254" cy="369332"/>
          </a:xfrm>
          <a:prstGeom prst="rect">
            <a:avLst/>
          </a:prstGeom>
        </p:spPr>
        <p:txBody>
          <a:bodyPr wrap="square">
            <a:spAutoFit/>
          </a:bodyPr>
          <a:lstStyle/>
          <a:p>
            <a:r>
              <a:rPr lang="en-GB" b="1" dirty="0">
                <a:solidFill>
                  <a:srgbClr val="333333"/>
                </a:solidFill>
                <a:latin typeface="-apple-system"/>
              </a:rPr>
              <a:t>Use Microsoft Cognitive Services to personalize your app’s responses</a:t>
            </a:r>
            <a:endParaRPr lang="en-GB" b="1" i="0" dirty="0">
              <a:solidFill>
                <a:srgbClr val="333333"/>
              </a:solidFill>
              <a:effectLst/>
              <a:latin typeface="-apple-system"/>
            </a:endParaRPr>
          </a:p>
        </p:txBody>
      </p:sp>
      <p:pic>
        <p:nvPicPr>
          <p:cNvPr id="9" name="Picture 8"/>
          <p:cNvPicPr>
            <a:picLocks noChangeAspect="1"/>
          </p:cNvPicPr>
          <p:nvPr/>
        </p:nvPicPr>
        <p:blipFill>
          <a:blip r:embed="rId5"/>
          <a:stretch>
            <a:fillRect/>
          </a:stretch>
        </p:blipFill>
        <p:spPr>
          <a:xfrm>
            <a:off x="146050" y="634350"/>
            <a:ext cx="882650" cy="882650"/>
          </a:xfrm>
          <a:prstGeom prst="rect">
            <a:avLst/>
          </a:prstGeom>
        </p:spPr>
      </p:pic>
      <p:sp>
        <p:nvSpPr>
          <p:cNvPr id="2" name="Rectangle 1"/>
          <p:cNvSpPr/>
          <p:nvPr/>
        </p:nvSpPr>
        <p:spPr>
          <a:xfrm>
            <a:off x="587375" y="2064192"/>
            <a:ext cx="11172438" cy="4093428"/>
          </a:xfrm>
          <a:prstGeom prst="rect">
            <a:avLst/>
          </a:prstGeom>
        </p:spPr>
        <p:txBody>
          <a:bodyPr wrap="square">
            <a:spAutoFit/>
          </a:bodyPr>
          <a:lstStyle/>
          <a:p>
            <a:r>
              <a:rPr lang="en-US" sz="2000" b="1" dirty="0" err="1"/>
              <a:t>Rating.xaml.cs</a:t>
            </a:r>
            <a:r>
              <a:rPr lang="en-US" sz="2000" b="1" dirty="0"/>
              <a:t>:</a:t>
            </a:r>
          </a:p>
          <a:p>
            <a:endParaRPr lang="en-US" sz="2000" dirty="0"/>
          </a:p>
          <a:p>
            <a:r>
              <a:rPr lang="en-US" sz="2000" dirty="0" err="1"/>
              <a:t>var</a:t>
            </a:r>
            <a:r>
              <a:rPr lang="en-US" sz="2000" dirty="0"/>
              <a:t> </a:t>
            </a:r>
            <a:r>
              <a:rPr lang="en-US" sz="2000" dirty="0" err="1"/>
              <a:t>photoStream</a:t>
            </a:r>
            <a:r>
              <a:rPr lang="en-US" sz="2000" dirty="0"/>
              <a:t> = await </a:t>
            </a:r>
            <a:r>
              <a:rPr lang="en-US" sz="2000" dirty="0" err="1"/>
              <a:t>this.mediaCaptureHelper.TakePhotoAsync</a:t>
            </a:r>
            <a:r>
              <a:rPr lang="en-US" sz="2000" dirty="0"/>
              <a:t>();</a:t>
            </a:r>
          </a:p>
          <a:p>
            <a:endParaRPr lang="en-US" sz="2000" dirty="0"/>
          </a:p>
          <a:p>
            <a:r>
              <a:rPr lang="en-US" sz="2000" dirty="0" err="1"/>
              <a:t>photoStream</a:t>
            </a:r>
            <a:r>
              <a:rPr lang="en-US" sz="2000" dirty="0"/>
              <a:t> = await </a:t>
            </a:r>
            <a:r>
              <a:rPr lang="en-US" sz="2000" dirty="0" err="1"/>
              <a:t>this.mediaCaptureHelper.RotatePhoto</a:t>
            </a:r>
            <a:r>
              <a:rPr lang="en-US" sz="2000" dirty="0"/>
              <a:t>(</a:t>
            </a:r>
            <a:r>
              <a:rPr lang="en-US" sz="2000" dirty="0" err="1"/>
              <a:t>photoStream</a:t>
            </a:r>
            <a:r>
              <a:rPr lang="en-US" sz="2000" dirty="0"/>
              <a:t>);</a:t>
            </a:r>
          </a:p>
          <a:p>
            <a:endParaRPr lang="en-US" sz="2000" dirty="0"/>
          </a:p>
          <a:p>
            <a:r>
              <a:rPr lang="en-US" sz="2000" dirty="0"/>
              <a:t>await </a:t>
            </a:r>
            <a:r>
              <a:rPr lang="en-US" sz="2000" dirty="0" err="1"/>
              <a:t>this.SetCapturedImage</a:t>
            </a:r>
            <a:r>
              <a:rPr lang="en-US" sz="2000" dirty="0"/>
              <a:t>(</a:t>
            </a:r>
            <a:r>
              <a:rPr lang="en-US" sz="2000" dirty="0" err="1"/>
              <a:t>photoStream</a:t>
            </a:r>
            <a:r>
              <a:rPr lang="en-US" sz="2000" dirty="0"/>
              <a:t>);</a:t>
            </a:r>
          </a:p>
          <a:p>
            <a:endParaRPr lang="en-US" sz="2000" dirty="0"/>
          </a:p>
          <a:p>
            <a:r>
              <a:rPr lang="en-US" sz="2000" dirty="0" err="1"/>
              <a:t>var</a:t>
            </a:r>
            <a:r>
              <a:rPr lang="en-US" sz="2000" dirty="0"/>
              <a:t> </a:t>
            </a:r>
            <a:r>
              <a:rPr lang="en-US" sz="2000" dirty="0" err="1"/>
              <a:t>emotionService</a:t>
            </a:r>
            <a:r>
              <a:rPr lang="en-US" sz="2000" dirty="0"/>
              <a:t> = new </a:t>
            </a:r>
            <a:r>
              <a:rPr lang="en-US" sz="2000" dirty="0" err="1"/>
              <a:t>EmotionService</a:t>
            </a:r>
            <a:r>
              <a:rPr lang="en-US" sz="2000" dirty="0"/>
              <a:t>();</a:t>
            </a:r>
          </a:p>
          <a:p>
            <a:endParaRPr lang="en-US" sz="2000" dirty="0"/>
          </a:p>
          <a:p>
            <a:r>
              <a:rPr lang="en-US" sz="2000" dirty="0" err="1"/>
              <a:t>var</a:t>
            </a:r>
            <a:r>
              <a:rPr lang="en-US" sz="2000" dirty="0"/>
              <a:t> </a:t>
            </a:r>
            <a:r>
              <a:rPr lang="en-US" sz="2000" dirty="0" err="1"/>
              <a:t>detectedEmotions</a:t>
            </a:r>
            <a:r>
              <a:rPr lang="en-US" sz="2000" dirty="0"/>
              <a:t> = await </a:t>
            </a:r>
            <a:r>
              <a:rPr lang="en-US" sz="2000" dirty="0" err="1"/>
              <a:t>emotionService.RecognizeAsync</a:t>
            </a:r>
            <a:r>
              <a:rPr lang="en-US" sz="2000" dirty="0"/>
              <a:t>(</a:t>
            </a:r>
            <a:r>
              <a:rPr lang="en-US" sz="2000" dirty="0" err="1"/>
              <a:t>photoStream.AsStream</a:t>
            </a:r>
            <a:r>
              <a:rPr lang="en-US" sz="2000" dirty="0"/>
              <a:t>());</a:t>
            </a:r>
          </a:p>
          <a:p>
            <a:endParaRPr lang="en-US" sz="2000" dirty="0"/>
          </a:p>
          <a:p>
            <a:r>
              <a:rPr lang="en-US" sz="2000" dirty="0"/>
              <a:t>Emotion </a:t>
            </a:r>
            <a:r>
              <a:rPr lang="en-US" sz="2000" dirty="0" err="1"/>
              <a:t>emotion</a:t>
            </a:r>
            <a:r>
              <a:rPr lang="en-US" sz="2000" dirty="0"/>
              <a:t> = </a:t>
            </a:r>
            <a:r>
              <a:rPr lang="en-US" sz="2000" dirty="0" err="1"/>
              <a:t>detectedEmotions.FirstOrDefault</a:t>
            </a:r>
            <a:r>
              <a:rPr lang="en-US" sz="2000" dirty="0"/>
              <a:t>();</a:t>
            </a:r>
          </a:p>
        </p:txBody>
      </p:sp>
    </p:spTree>
    <p:extLst>
      <p:ext uri="{BB962C8B-B14F-4D97-AF65-F5344CB8AC3E}">
        <p14:creationId xmlns:p14="http://schemas.microsoft.com/office/powerpoint/2010/main" val="1282446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1986394" y="1039564"/>
            <a:ext cx="8295030" cy="87047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8000" b="1" dirty="0"/>
              <a:t>Push Notifications</a:t>
            </a:r>
            <a:endParaRPr lang="en-US" sz="8000" b="1" dirty="0"/>
          </a:p>
        </p:txBody>
      </p:sp>
      <p:pic>
        <p:nvPicPr>
          <p:cNvPr id="5" name="Picture 4"/>
          <p:cNvPicPr>
            <a:picLocks noChangeAspect="1"/>
          </p:cNvPicPr>
          <p:nvPr/>
        </p:nvPicPr>
        <p:blipFill>
          <a:blip r:embed="rId4"/>
          <a:stretch>
            <a:fillRect/>
          </a:stretch>
        </p:blipFill>
        <p:spPr>
          <a:xfrm>
            <a:off x="2174740" y="2577995"/>
            <a:ext cx="7132849" cy="3744746"/>
          </a:xfrm>
          <a:prstGeom prst="rect">
            <a:avLst/>
          </a:prstGeom>
        </p:spPr>
      </p:pic>
    </p:spTree>
    <p:extLst>
      <p:ext uri="{BB962C8B-B14F-4D97-AF65-F5344CB8AC3E}">
        <p14:creationId xmlns:p14="http://schemas.microsoft.com/office/powerpoint/2010/main" val="33919732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369332"/>
          </a:xfrm>
          <a:prstGeom prst="rect">
            <a:avLst/>
          </a:prstGeom>
        </p:spPr>
        <p:txBody>
          <a:bodyPr wrap="square">
            <a:spAutoFit/>
          </a:bodyPr>
          <a:lstStyle/>
          <a:p>
            <a:r>
              <a:rPr lang="en-GB" b="1" dirty="0">
                <a:solidFill>
                  <a:srgbClr val="333333"/>
                </a:solidFill>
                <a:latin typeface="-apple-system"/>
              </a:rPr>
              <a:t>Send and Receive Push Notifications on iOS, Android, and Windows</a:t>
            </a:r>
            <a:endParaRPr lang="en-GB" b="1" i="0" dirty="0">
              <a:solidFill>
                <a:srgbClr val="333333"/>
              </a:solidFill>
              <a:effectLst/>
              <a:latin typeface="-apple-system"/>
            </a:endParaRPr>
          </a:p>
        </p:txBody>
      </p:sp>
      <p:sp>
        <p:nvSpPr>
          <p:cNvPr id="4" name="Rectangle 3"/>
          <p:cNvSpPr/>
          <p:nvPr/>
        </p:nvSpPr>
        <p:spPr>
          <a:xfrm>
            <a:off x="348938" y="1702381"/>
            <a:ext cx="11469681" cy="1200329"/>
          </a:xfrm>
          <a:prstGeom prst="rect">
            <a:avLst/>
          </a:prstGeom>
        </p:spPr>
        <p:txBody>
          <a:bodyPr wrap="square">
            <a:spAutoFit/>
          </a:bodyPr>
          <a:lstStyle/>
          <a:p>
            <a:r>
              <a:rPr lang="en-GB" sz="2400" dirty="0">
                <a:solidFill>
                  <a:srgbClr val="333333"/>
                </a:solidFill>
                <a:latin typeface="-apple-system"/>
              </a:rPr>
              <a:t>This tutorial shows you how to use Azure Notification Hubs to send and receive push notifications in the Shopping Demo App. The app sends and receives notifications when items are sold.</a:t>
            </a:r>
            <a:endParaRPr lang="en-GB" sz="2400" b="0"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6" name="Picture 5"/>
          <p:cNvPicPr>
            <a:picLocks noChangeAspect="1"/>
          </p:cNvPicPr>
          <p:nvPr/>
        </p:nvPicPr>
        <p:blipFill>
          <a:blip r:embed="rId5"/>
          <a:stretch>
            <a:fillRect/>
          </a:stretch>
        </p:blipFill>
        <p:spPr>
          <a:xfrm>
            <a:off x="2557242" y="3107986"/>
            <a:ext cx="6942475" cy="3553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67507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646331"/>
          </a:xfrm>
          <a:prstGeom prst="rect">
            <a:avLst/>
          </a:prstGeom>
        </p:spPr>
        <p:txBody>
          <a:bodyPr wrap="square">
            <a:spAutoFit/>
          </a:bodyPr>
          <a:lstStyle/>
          <a:p>
            <a:r>
              <a:rPr lang="en-GB" b="1" dirty="0"/>
              <a:t>Setting up Push Notifications in server side : </a:t>
            </a:r>
            <a:r>
              <a:rPr lang="en-GB" b="1" dirty="0">
                <a:solidFill>
                  <a:srgbClr val="333333"/>
                </a:solidFill>
                <a:latin typeface="-apple-system"/>
              </a:rPr>
              <a:t>Setting up the Notification Hub</a:t>
            </a:r>
          </a:p>
          <a:p>
            <a:endParaRPr lang="en-GB" b="1"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9" name="Picture 8"/>
          <p:cNvPicPr>
            <a:picLocks noChangeAspect="1"/>
          </p:cNvPicPr>
          <p:nvPr/>
        </p:nvPicPr>
        <p:blipFill>
          <a:blip r:embed="rId5"/>
          <a:stretch>
            <a:fillRect/>
          </a:stretch>
        </p:blipFill>
        <p:spPr>
          <a:xfrm>
            <a:off x="132449" y="450200"/>
            <a:ext cx="850336" cy="1056317"/>
          </a:xfrm>
          <a:prstGeom prst="rect">
            <a:avLst/>
          </a:prstGeom>
        </p:spPr>
      </p:pic>
      <p:sp>
        <p:nvSpPr>
          <p:cNvPr id="12" name="Rectangle 11"/>
          <p:cNvSpPr/>
          <p:nvPr/>
        </p:nvSpPr>
        <p:spPr>
          <a:xfrm>
            <a:off x="1026165" y="2250358"/>
            <a:ext cx="8876371" cy="3108543"/>
          </a:xfrm>
          <a:prstGeom prst="rect">
            <a:avLst/>
          </a:prstGeom>
        </p:spPr>
        <p:txBody>
          <a:bodyPr wrap="square">
            <a:spAutoFit/>
          </a:bodyPr>
          <a:lstStyle/>
          <a:p>
            <a:pPr>
              <a:buFont typeface="Arial" panose="020B0604020202020204" pitchFamily="34" charset="0"/>
              <a:buChar char="•"/>
            </a:pPr>
            <a:r>
              <a:rPr lang="en-GB" sz="2800" dirty="0">
                <a:solidFill>
                  <a:srgbClr val="4078C0"/>
                </a:solidFill>
                <a:latin typeface="-apple-system"/>
                <a:hlinkClick r:id="rId6"/>
              </a:rPr>
              <a:t>Generate the Certificate Signing Request file</a:t>
            </a:r>
            <a:endParaRPr lang="en-GB" sz="2800" dirty="0">
              <a:solidFill>
                <a:srgbClr val="4078C0"/>
              </a:solidFill>
              <a:latin typeface="-apple-system"/>
            </a:endParaRPr>
          </a:p>
          <a:p>
            <a:pPr>
              <a:buFont typeface="Arial" panose="020B0604020202020204" pitchFamily="34" charset="0"/>
              <a:buChar char="•"/>
            </a:pPr>
            <a:endParaRPr lang="en-GB" sz="2800" dirty="0">
              <a:solidFill>
                <a:srgbClr val="333333"/>
              </a:solidFill>
              <a:latin typeface="-apple-system"/>
            </a:endParaRPr>
          </a:p>
          <a:p>
            <a:pPr>
              <a:buFont typeface="Arial" panose="020B0604020202020204" pitchFamily="34" charset="0"/>
              <a:buChar char="•"/>
            </a:pPr>
            <a:r>
              <a:rPr lang="en-GB" sz="2800" dirty="0">
                <a:solidFill>
                  <a:srgbClr val="4078C0"/>
                </a:solidFill>
                <a:latin typeface="-apple-system"/>
                <a:hlinkClick r:id="rId7"/>
              </a:rPr>
              <a:t>Register your app for push notifications</a:t>
            </a:r>
            <a:endParaRPr lang="en-GB" sz="2800" dirty="0">
              <a:solidFill>
                <a:srgbClr val="4078C0"/>
              </a:solidFill>
              <a:latin typeface="-apple-system"/>
            </a:endParaRPr>
          </a:p>
          <a:p>
            <a:pPr>
              <a:buFont typeface="Arial" panose="020B0604020202020204" pitchFamily="34" charset="0"/>
              <a:buChar char="•"/>
            </a:pPr>
            <a:endParaRPr lang="en-GB" sz="2800" dirty="0">
              <a:solidFill>
                <a:srgbClr val="333333"/>
              </a:solidFill>
              <a:latin typeface="-apple-system"/>
            </a:endParaRPr>
          </a:p>
          <a:p>
            <a:pPr>
              <a:buFont typeface="Arial" panose="020B0604020202020204" pitchFamily="34" charset="0"/>
              <a:buChar char="•"/>
            </a:pPr>
            <a:r>
              <a:rPr lang="en-GB" sz="2800" dirty="0">
                <a:solidFill>
                  <a:srgbClr val="4078C0"/>
                </a:solidFill>
                <a:latin typeface="-apple-system"/>
                <a:hlinkClick r:id="rId8"/>
              </a:rPr>
              <a:t>Create a provisioning profile for the app</a:t>
            </a:r>
            <a:endParaRPr lang="en-GB" sz="2800" dirty="0">
              <a:solidFill>
                <a:srgbClr val="333333"/>
              </a:solidFill>
              <a:latin typeface="-apple-system"/>
            </a:endParaRPr>
          </a:p>
          <a:p>
            <a:br>
              <a:rPr lang="en-GB" sz="2800" dirty="0"/>
            </a:br>
            <a:endParaRPr lang="en-US" sz="2800" dirty="0"/>
          </a:p>
        </p:txBody>
      </p:sp>
    </p:spTree>
    <p:extLst>
      <p:ext uri="{BB962C8B-B14F-4D97-AF65-F5344CB8AC3E}">
        <p14:creationId xmlns:p14="http://schemas.microsoft.com/office/powerpoint/2010/main" val="15531918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646331"/>
          </a:xfrm>
          <a:prstGeom prst="rect">
            <a:avLst/>
          </a:prstGeom>
        </p:spPr>
        <p:txBody>
          <a:bodyPr wrap="square">
            <a:spAutoFit/>
          </a:bodyPr>
          <a:lstStyle/>
          <a:p>
            <a:r>
              <a:rPr lang="en-GB" b="1" dirty="0"/>
              <a:t>Setting up Push Notifications in server side : </a:t>
            </a:r>
            <a:r>
              <a:rPr lang="en-GB" b="1" dirty="0">
                <a:solidFill>
                  <a:srgbClr val="333333"/>
                </a:solidFill>
                <a:latin typeface="-apple-system"/>
              </a:rPr>
              <a:t>Setting up the Notification Hub</a:t>
            </a:r>
          </a:p>
          <a:p>
            <a:endParaRPr lang="en-GB" b="1"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10" name="Picture 9"/>
          <p:cNvPicPr>
            <a:picLocks noChangeAspect="1"/>
          </p:cNvPicPr>
          <p:nvPr/>
        </p:nvPicPr>
        <p:blipFill>
          <a:blip r:embed="rId5"/>
          <a:stretch>
            <a:fillRect/>
          </a:stretch>
        </p:blipFill>
        <p:spPr>
          <a:xfrm>
            <a:off x="0" y="450200"/>
            <a:ext cx="1210355" cy="1210355"/>
          </a:xfrm>
          <a:prstGeom prst="rect">
            <a:avLst/>
          </a:prstGeom>
        </p:spPr>
      </p:pic>
      <p:sp>
        <p:nvSpPr>
          <p:cNvPr id="4" name="Rectangle 3"/>
          <p:cNvSpPr/>
          <p:nvPr/>
        </p:nvSpPr>
        <p:spPr>
          <a:xfrm>
            <a:off x="1076303" y="2338128"/>
            <a:ext cx="5907386" cy="523220"/>
          </a:xfrm>
          <a:prstGeom prst="rect">
            <a:avLst/>
          </a:prstGeom>
        </p:spPr>
        <p:txBody>
          <a:bodyPr wrap="none">
            <a:spAutoFit/>
          </a:bodyPr>
          <a:lstStyle/>
          <a:p>
            <a:pPr marL="457200" indent="-457200">
              <a:buFont typeface="Arial" panose="020B0604020202020204" pitchFamily="34" charset="0"/>
              <a:buChar char="•"/>
            </a:pPr>
            <a:r>
              <a:rPr lang="en-US" sz="2800" dirty="0">
                <a:solidFill>
                  <a:srgbClr val="4078C0"/>
                </a:solidFill>
                <a:latin typeface="-apple-system"/>
                <a:hlinkClick r:id="rId6"/>
              </a:rPr>
              <a:t>Enable Google Cloud Messaging</a:t>
            </a:r>
            <a:endParaRPr lang="en-US" sz="2800" dirty="0"/>
          </a:p>
        </p:txBody>
      </p:sp>
    </p:spTree>
    <p:extLst>
      <p:ext uri="{BB962C8B-B14F-4D97-AF65-F5344CB8AC3E}">
        <p14:creationId xmlns:p14="http://schemas.microsoft.com/office/powerpoint/2010/main" val="22571145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3"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Push Notifications</a:t>
            </a:r>
            <a:endParaRPr lang="en-US" b="1" dirty="0"/>
          </a:p>
        </p:txBody>
      </p:sp>
      <p:sp>
        <p:nvSpPr>
          <p:cNvPr id="2" name="Rectangle 1"/>
          <p:cNvSpPr/>
          <p:nvPr/>
        </p:nvSpPr>
        <p:spPr>
          <a:xfrm>
            <a:off x="1076303" y="1127773"/>
            <a:ext cx="8732715" cy="646331"/>
          </a:xfrm>
          <a:prstGeom prst="rect">
            <a:avLst/>
          </a:prstGeom>
        </p:spPr>
        <p:txBody>
          <a:bodyPr wrap="square">
            <a:spAutoFit/>
          </a:bodyPr>
          <a:lstStyle/>
          <a:p>
            <a:r>
              <a:rPr lang="en-GB" b="1" dirty="0"/>
              <a:t>Setting up Push Notifications in server side : </a:t>
            </a:r>
            <a:r>
              <a:rPr lang="en-GB" b="1" dirty="0">
                <a:solidFill>
                  <a:srgbClr val="333333"/>
                </a:solidFill>
                <a:latin typeface="-apple-system"/>
              </a:rPr>
              <a:t>Setting up the Notification Hub</a:t>
            </a:r>
          </a:p>
          <a:p>
            <a:endParaRPr lang="en-GB" b="1" i="0" dirty="0">
              <a:solidFill>
                <a:srgbClr val="333333"/>
              </a:solidFill>
              <a:effectLst/>
              <a:latin typeface="-apple-system"/>
            </a:endParaRPr>
          </a:p>
        </p:txBody>
      </p:sp>
      <p:pic>
        <p:nvPicPr>
          <p:cNvPr id="5" name="Picture 4"/>
          <p:cNvPicPr>
            <a:picLocks noChangeAspect="1"/>
          </p:cNvPicPr>
          <p:nvPr/>
        </p:nvPicPr>
        <p:blipFill>
          <a:blip r:embed="rId4"/>
          <a:stretch>
            <a:fillRect/>
          </a:stretch>
        </p:blipFill>
        <p:spPr>
          <a:xfrm>
            <a:off x="9902536" y="147030"/>
            <a:ext cx="2720116" cy="1428061"/>
          </a:xfrm>
          <a:prstGeom prst="rect">
            <a:avLst/>
          </a:prstGeom>
        </p:spPr>
      </p:pic>
      <p:pic>
        <p:nvPicPr>
          <p:cNvPr id="9" name="Picture 8"/>
          <p:cNvPicPr>
            <a:picLocks noChangeAspect="1"/>
          </p:cNvPicPr>
          <p:nvPr/>
        </p:nvPicPr>
        <p:blipFill>
          <a:blip r:embed="rId5"/>
          <a:stretch>
            <a:fillRect/>
          </a:stretch>
        </p:blipFill>
        <p:spPr>
          <a:xfrm>
            <a:off x="146050" y="634350"/>
            <a:ext cx="882650" cy="882650"/>
          </a:xfrm>
          <a:prstGeom prst="rect">
            <a:avLst/>
          </a:prstGeom>
        </p:spPr>
      </p:pic>
      <p:sp>
        <p:nvSpPr>
          <p:cNvPr id="6" name="Rectangle 5"/>
          <p:cNvSpPr/>
          <p:nvPr/>
        </p:nvSpPr>
        <p:spPr>
          <a:xfrm>
            <a:off x="1272185" y="2418440"/>
            <a:ext cx="7122463" cy="523220"/>
          </a:xfrm>
          <a:prstGeom prst="rect">
            <a:avLst/>
          </a:prstGeom>
        </p:spPr>
        <p:txBody>
          <a:bodyPr wrap="none">
            <a:spAutoFit/>
          </a:bodyPr>
          <a:lstStyle/>
          <a:p>
            <a:pPr marL="457200" indent="-457200">
              <a:buFont typeface="Arial" panose="020B0604020202020204" pitchFamily="34" charset="0"/>
              <a:buChar char="•"/>
            </a:pPr>
            <a:r>
              <a:rPr lang="en-GB" sz="2800" dirty="0">
                <a:solidFill>
                  <a:srgbClr val="4078C0"/>
                </a:solidFill>
                <a:latin typeface="-apple-system"/>
                <a:hlinkClick r:id="rId6"/>
              </a:rPr>
              <a:t>Register your app for the Windows Store</a:t>
            </a:r>
            <a:endParaRPr lang="en-US" sz="2800" dirty="0"/>
          </a:p>
        </p:txBody>
      </p:sp>
    </p:spTree>
    <p:extLst>
      <p:ext uri="{BB962C8B-B14F-4D97-AF65-F5344CB8AC3E}">
        <p14:creationId xmlns:p14="http://schemas.microsoft.com/office/powerpoint/2010/main" val="12121911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4122014"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Ben Ishiyama-Levy</a:t>
            </a:r>
          </a:p>
          <a:p>
            <a:r>
              <a:rPr lang="en-US" sz="1961" dirty="0" err="1">
                <a:latin typeface="+mj-lt"/>
                <a:cs typeface="Arial"/>
              </a:rPr>
              <a:t>Xamarin</a:t>
            </a:r>
            <a:r>
              <a:rPr lang="en-US" sz="1961" dirty="0">
                <a:latin typeface="+mj-lt"/>
                <a:cs typeface="Arial"/>
              </a:rPr>
              <a:t> Evangelist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ben@xamariners.com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endParaRPr lang="en-US" sz="1765" dirty="0">
                <a:latin typeface="+mj-lt"/>
                <a:cs typeface="Arial"/>
              </a:endParaRPr>
            </a:p>
          </p:txBody>
        </p:sp>
      </p:grpSp>
    </p:spTree>
    <p:extLst>
      <p:ext uri="{BB962C8B-B14F-4D97-AF65-F5344CB8AC3E}">
        <p14:creationId xmlns:p14="http://schemas.microsoft.com/office/powerpoint/2010/main" val="1820884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568713" y="1611815"/>
            <a:ext cx="10883591" cy="386405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6000" b="1" dirty="0"/>
              <a:t>Authenticate and authorize users </a:t>
            </a:r>
          </a:p>
          <a:p>
            <a:pPr algn="ctr"/>
            <a:r>
              <a:rPr lang="en-GB" sz="6000" b="1" dirty="0"/>
              <a:t>with Twitter and Facebook</a:t>
            </a:r>
            <a:endParaRPr lang="en-US" sz="6000" b="1" dirty="0"/>
          </a:p>
        </p:txBody>
      </p:sp>
      <p:pic>
        <p:nvPicPr>
          <p:cNvPr id="7" name="Picture 6"/>
          <p:cNvPicPr>
            <a:picLocks noChangeAspect="1"/>
          </p:cNvPicPr>
          <p:nvPr/>
        </p:nvPicPr>
        <p:blipFill>
          <a:blip r:embed="rId4"/>
          <a:stretch>
            <a:fillRect/>
          </a:stretch>
        </p:blipFill>
        <p:spPr>
          <a:xfrm>
            <a:off x="3585167" y="3650792"/>
            <a:ext cx="5243413" cy="2471227"/>
          </a:xfrm>
          <a:prstGeom prst="rect">
            <a:avLst/>
          </a:prstGeom>
        </p:spPr>
      </p:pic>
    </p:spTree>
    <p:extLst>
      <p:ext uri="{BB962C8B-B14F-4D97-AF65-F5344CB8AC3E}">
        <p14:creationId xmlns:p14="http://schemas.microsoft.com/office/powerpoint/2010/main" val="42006968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0" y="450200"/>
            <a:ext cx="12192000" cy="8822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b="1" dirty="0"/>
              <a:t>Authenticate and authorize users with Twitter and Facebook</a:t>
            </a:r>
            <a:endParaRPr lang="en-US" sz="4000" b="1" dirty="0"/>
          </a:p>
        </p:txBody>
      </p:sp>
      <p:sp>
        <p:nvSpPr>
          <p:cNvPr id="6" name="TextBox 5"/>
          <p:cNvSpPr txBox="1"/>
          <p:nvPr/>
        </p:nvSpPr>
        <p:spPr>
          <a:xfrm>
            <a:off x="796834" y="1645920"/>
            <a:ext cx="11395166" cy="4727448"/>
          </a:xfrm>
          <a:prstGeom prst="rect">
            <a:avLst/>
          </a:prstGeom>
          <a:noFill/>
        </p:spPr>
        <p:txBody>
          <a:bodyPr wrap="square" lIns="182880" tIns="146304" rIns="182880" bIns="146304" rtlCol="0">
            <a:spAutoFit/>
          </a:bodyPr>
          <a:lstStyle/>
          <a:p>
            <a:r>
              <a:rPr lang="en-GB" sz="3600" dirty="0">
                <a:latin typeface="+mj-lt"/>
              </a:rPr>
              <a:t>User Authentication enables single sign-on for your mobile app, so users can effortlessly authenticate with any cloud and on-premises app.</a:t>
            </a:r>
          </a:p>
          <a:p>
            <a:endParaRPr lang="en-GB" sz="3600" dirty="0">
              <a:latin typeface="+mj-lt"/>
            </a:endParaRPr>
          </a:p>
          <a:p>
            <a:r>
              <a:rPr lang="en-GB" sz="3600" dirty="0">
                <a:latin typeface="+mj-lt"/>
              </a:rPr>
              <a:t>App Service supports five identity providers out of the box, including: Azure Active Directory, Facebook, Google, Microsoft Account, and Twitter, as well as your own custom identity solution.</a:t>
            </a:r>
          </a:p>
        </p:txBody>
      </p:sp>
      <p:pic>
        <p:nvPicPr>
          <p:cNvPr id="7" name="Picture 6"/>
          <p:cNvPicPr>
            <a:picLocks noChangeAspect="1"/>
          </p:cNvPicPr>
          <p:nvPr/>
        </p:nvPicPr>
        <p:blipFill>
          <a:blip r:embed="rId4"/>
          <a:stretch>
            <a:fillRect/>
          </a:stretch>
        </p:blipFill>
        <p:spPr>
          <a:xfrm>
            <a:off x="8268789" y="2914813"/>
            <a:ext cx="2834640" cy="1094831"/>
          </a:xfrm>
          <a:prstGeom prst="rect">
            <a:avLst/>
          </a:prstGeom>
        </p:spPr>
      </p:pic>
    </p:spTree>
    <p:extLst>
      <p:ext uri="{BB962C8B-B14F-4D97-AF65-F5344CB8AC3E}">
        <p14:creationId xmlns:p14="http://schemas.microsoft.com/office/powerpoint/2010/main" val="38183268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0" y="450200"/>
            <a:ext cx="12192000" cy="88221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b="1" dirty="0"/>
              <a:t>Authenticate and authorize users with Twitter and Facebook</a:t>
            </a:r>
            <a:endParaRPr lang="en-US" sz="4000" b="1" dirty="0"/>
          </a:p>
        </p:txBody>
      </p:sp>
      <p:sp>
        <p:nvSpPr>
          <p:cNvPr id="6" name="TextBox 5"/>
          <p:cNvSpPr txBox="1"/>
          <p:nvPr/>
        </p:nvSpPr>
        <p:spPr>
          <a:xfrm>
            <a:off x="282674" y="1725817"/>
            <a:ext cx="8889274" cy="3065455"/>
          </a:xfrm>
          <a:prstGeom prst="rect">
            <a:avLst/>
          </a:prstGeom>
          <a:noFill/>
        </p:spPr>
        <p:txBody>
          <a:bodyPr wrap="square" lIns="182880" tIns="146304" rIns="182880" bIns="146304" rtlCol="0">
            <a:spAutoFit/>
          </a:bodyPr>
          <a:lstStyle/>
          <a:p>
            <a:r>
              <a:rPr lang="en-GB" sz="3600" dirty="0">
                <a:latin typeface="+mj-lt"/>
              </a:rPr>
              <a:t>Let’s add Twitter and Facebook authentication through Azure App Service with Mobile Apps in the Shopping Demo App.</a:t>
            </a:r>
          </a:p>
          <a:p>
            <a:endParaRPr lang="en-GB" sz="3600" dirty="0">
              <a:latin typeface="+mj-lt"/>
            </a:endParaRPr>
          </a:p>
        </p:txBody>
      </p:sp>
      <p:pic>
        <p:nvPicPr>
          <p:cNvPr id="2" name="Picture 1"/>
          <p:cNvPicPr>
            <a:picLocks noChangeAspect="1"/>
          </p:cNvPicPr>
          <p:nvPr/>
        </p:nvPicPr>
        <p:blipFill>
          <a:blip r:embed="rId4"/>
          <a:stretch>
            <a:fillRect/>
          </a:stretch>
        </p:blipFill>
        <p:spPr>
          <a:xfrm>
            <a:off x="9082026" y="1149532"/>
            <a:ext cx="3041419" cy="5404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0" y="5184677"/>
            <a:ext cx="9171341" cy="1369606"/>
          </a:xfrm>
          <a:prstGeom prst="rect">
            <a:avLst/>
          </a:prstGeom>
          <a:noFill/>
        </p:spPr>
        <p:txBody>
          <a:bodyPr wrap="square" lIns="182880" tIns="146304" rIns="182880" bIns="146304" rtlCol="0">
            <a:spAutoFit/>
          </a:bodyPr>
          <a:lstStyle/>
          <a:p>
            <a:pPr>
              <a:lnSpc>
                <a:spcPct val="90000"/>
              </a:lnSpc>
              <a:spcAft>
                <a:spcPts val="600"/>
              </a:spcAft>
            </a:pPr>
            <a:r>
              <a:rPr lang="en-GB" sz="2400" dirty="0">
                <a:hlinkClick r:id="rId5"/>
              </a:rPr>
              <a:t>https://github.com/Microsoft/</a:t>
            </a:r>
            <a:r>
              <a:rPr lang="en-GB" sz="2400" dirty="0"/>
              <a:t>XamarinAzure_ShoppingDemoApp/wiki/Authentication-Authorization</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3746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l="-45000" t="-39000" r="45000" b="-39000"/>
          </a:stretch>
        </a:blipFill>
        <a:effectLst/>
      </p:bgPr>
    </p:bg>
    <p:spTree>
      <p:nvGrpSpPr>
        <p:cNvPr id="1" name=""/>
        <p:cNvGrpSpPr/>
        <p:nvPr/>
      </p:nvGrpSpPr>
      <p:grpSpPr>
        <a:xfrm>
          <a:off x="0" y="0"/>
          <a:ext cx="0" cy="0"/>
          <a:chOff x="0" y="0"/>
          <a:chExt cx="0" cy="0"/>
        </a:xfrm>
      </p:grpSpPr>
      <p:sp>
        <p:nvSpPr>
          <p:cNvPr id="6" name="TextBox 5"/>
          <p:cNvSpPr txBox="1"/>
          <p:nvPr/>
        </p:nvSpPr>
        <p:spPr>
          <a:xfrm>
            <a:off x="215538" y="1502229"/>
            <a:ext cx="11395166" cy="5096780"/>
          </a:xfrm>
          <a:prstGeom prst="rect">
            <a:avLst/>
          </a:prstGeom>
          <a:noFill/>
        </p:spPr>
        <p:txBody>
          <a:bodyPr wrap="square" lIns="182880" tIns="146304" rIns="182880" bIns="146304" rtlCol="0">
            <a:spAutoFit/>
          </a:bodyPr>
          <a:lstStyle/>
          <a:p>
            <a:r>
              <a:rPr lang="en-GB" sz="2400" b="1" dirty="0">
                <a:latin typeface="+mj-lt"/>
              </a:rPr>
              <a:t>Open an Azure account for free</a:t>
            </a:r>
            <a:r>
              <a:rPr lang="en-GB" sz="2400" dirty="0">
                <a:latin typeface="+mj-lt"/>
              </a:rPr>
              <a:t>: You get $200 azure credits that can be used to try out paid Azure services. Even after the credits are used up, you can keep the account and use free Azure services and features, such as the Web Apps feature in Azure App Service.</a:t>
            </a:r>
          </a:p>
          <a:p>
            <a:r>
              <a:rPr lang="en-GB" sz="2400" b="1" dirty="0">
                <a:solidFill>
                  <a:srgbClr val="002060"/>
                </a:solidFill>
                <a:latin typeface="+mj-lt"/>
              </a:rPr>
              <a:t>https://azure.microsoft.com/en-us/free</a:t>
            </a:r>
          </a:p>
          <a:p>
            <a:endParaRPr lang="en-GB" sz="2400" dirty="0">
              <a:latin typeface="+mj-lt"/>
            </a:endParaRPr>
          </a:p>
          <a:p>
            <a:r>
              <a:rPr lang="en-GB" sz="2400" b="1" dirty="0">
                <a:latin typeface="+mj-lt"/>
              </a:rPr>
              <a:t>Activate Visual Studio subscriber benefits</a:t>
            </a:r>
            <a:r>
              <a:rPr lang="en-GB" sz="2400" dirty="0">
                <a:latin typeface="+mj-lt"/>
              </a:rPr>
              <a:t>: Your Visual Studio subscription gives you $50 credits every month that you can use for paid Azure services.</a:t>
            </a:r>
          </a:p>
          <a:p>
            <a:r>
              <a:rPr lang="en-GB" sz="2400" b="1" dirty="0">
                <a:solidFill>
                  <a:srgbClr val="002060"/>
                </a:solidFill>
                <a:latin typeface="+mj-lt"/>
              </a:rPr>
              <a:t>https://my.visualstudio.com/benefits</a:t>
            </a:r>
          </a:p>
          <a:p>
            <a:endParaRPr lang="en-GB" sz="2400" dirty="0">
              <a:latin typeface="+mj-lt"/>
            </a:endParaRPr>
          </a:p>
          <a:p>
            <a:r>
              <a:rPr lang="en-GB" sz="2400" b="1" dirty="0">
                <a:latin typeface="+mj-lt"/>
              </a:rPr>
              <a:t>Activate</a:t>
            </a:r>
            <a:r>
              <a:rPr lang="en-GB" sz="2400" dirty="0">
                <a:latin typeface="+mj-lt"/>
              </a:rPr>
              <a:t> </a:t>
            </a:r>
            <a:r>
              <a:rPr lang="en-GB" sz="2400" dirty="0"/>
              <a:t>Visual Studio Dev Essentials benefits: </a:t>
            </a:r>
            <a:r>
              <a:rPr lang="en-GB" sz="2400" dirty="0">
                <a:latin typeface="+mj-lt"/>
              </a:rPr>
              <a:t>Get $25 azure credits every month by joining Visual Studio Dev Essentials.</a:t>
            </a:r>
          </a:p>
          <a:p>
            <a:r>
              <a:rPr lang="en-GB" sz="2400" b="1" dirty="0">
                <a:solidFill>
                  <a:srgbClr val="002060"/>
                </a:solidFill>
                <a:latin typeface="+mj-lt"/>
              </a:rPr>
              <a:t>https://azure.microsoft.com/en-us/pricing/member-offers/vs-dev-essentials</a:t>
            </a:r>
          </a:p>
        </p:txBody>
      </p:sp>
      <p:sp>
        <p:nvSpPr>
          <p:cNvPr id="4" name="Title 1"/>
          <p:cNvSpPr txBox="1">
            <a:spLocks/>
          </p:cNvSpPr>
          <p:nvPr/>
        </p:nvSpPr>
        <p:spPr>
          <a:xfrm>
            <a:off x="982785" y="45020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b="1" dirty="0"/>
              <a:t>Sign up for Microsoft Azure</a:t>
            </a:r>
            <a:endParaRPr lang="en-US" b="1" dirty="0"/>
          </a:p>
        </p:txBody>
      </p:sp>
      <p:pic>
        <p:nvPicPr>
          <p:cNvPr id="2" name="Picture 1"/>
          <p:cNvPicPr>
            <a:picLocks noChangeAspect="1"/>
          </p:cNvPicPr>
          <p:nvPr/>
        </p:nvPicPr>
        <p:blipFill>
          <a:blip r:embed="rId4"/>
          <a:stretch>
            <a:fillRect/>
          </a:stretch>
        </p:blipFill>
        <p:spPr>
          <a:xfrm>
            <a:off x="8149045" y="205976"/>
            <a:ext cx="3810000" cy="1181100"/>
          </a:xfrm>
          <a:prstGeom prst="rect">
            <a:avLst/>
          </a:prstGeom>
        </p:spPr>
      </p:pic>
    </p:spTree>
    <p:extLst>
      <p:ext uri="{BB962C8B-B14F-4D97-AF65-F5344CB8AC3E}">
        <p14:creationId xmlns:p14="http://schemas.microsoft.com/office/powerpoint/2010/main" val="2154578422"/>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5558</TotalTime>
  <Words>8070</Words>
  <Application>Microsoft Office PowerPoint</Application>
  <PresentationFormat>Widescreen</PresentationFormat>
  <Paragraphs>611</Paragraphs>
  <Slides>57</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-apple-system</vt:lpstr>
      <vt:lpstr>Avenir LT Pro 45 Book</vt:lpstr>
      <vt:lpstr>Segoe UI Condensed</vt:lpstr>
      <vt:lpstr>Arial</vt:lpstr>
      <vt:lpstr>Calibri</vt:lpstr>
      <vt:lpstr>Consolas</vt:lpstr>
      <vt:lpstr>Segoe UI</vt:lpstr>
      <vt:lpstr>Segoe UI Light</vt:lpstr>
      <vt:lpstr>XamarinTemplate</vt:lpstr>
      <vt:lpstr>Xamarin + Microsoft Azure Hands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Forms Config Options</dc:title>
  <dc:creator>BEN ISHIYAMA-LEVY</dc:creator>
  <cp:lastModifiedBy>BEN ISHIYAMA-LEVY</cp:lastModifiedBy>
  <cp:revision>288</cp:revision>
  <dcterms:created xsi:type="dcterms:W3CDTF">2015-05-05T21:43:30Z</dcterms:created>
  <dcterms:modified xsi:type="dcterms:W3CDTF">2016-10-13T10:00:31Z</dcterms:modified>
</cp:coreProperties>
</file>